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media/image2.jpg" ContentType="image/jpg"/>
  <Override PartName="/ppt/media/image3.jpg" ContentType="image/jpg"/>
  <Override PartName="/ppt/media/image4.jpg" ContentType="image/jpg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12"/>
  </p:notesMasterIdLst>
  <p:sldIdLst>
    <p:sldId id="256" r:id="rId2"/>
    <p:sldId id="257" r:id="rId3"/>
    <p:sldId id="267" r:id="rId4"/>
    <p:sldId id="258" r:id="rId5"/>
    <p:sldId id="282" r:id="rId6"/>
    <p:sldId id="283" r:id="rId7"/>
    <p:sldId id="268" r:id="rId8"/>
    <p:sldId id="271" r:id="rId9"/>
    <p:sldId id="278" r:id="rId10"/>
    <p:sldId id="280" r:id="rId11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13"/>
      <p:bold r:id="rId14"/>
      <p:italic r:id="rId15"/>
      <p:boldItalic r:id="rId16"/>
    </p:embeddedFont>
    <p:embeddedFont>
      <p:font typeface="Century Gothic" panose="020B0502020202020204" pitchFamily="34" charset="0"/>
      <p:regular r:id="rId17"/>
      <p:bold r:id="rId18"/>
      <p:italic r:id="rId19"/>
      <p:boldItalic r:id="rId20"/>
    </p:embeddedFont>
    <p:embeddedFont>
      <p:font typeface="Garamond" panose="02020404030301010803" pitchFamily="18" charset="0"/>
      <p:regular r:id="rId21"/>
      <p:bold r:id="rId22"/>
      <p:italic r:id="rId23"/>
      <p:boldItalic r:id="rId24"/>
    </p:embeddedFont>
    <p:embeddedFont>
      <p:font typeface="Lato" panose="020F0502020204030203" pitchFamily="34" charset="0"/>
      <p:regular r:id="rId25"/>
      <p:bold r:id="rId26"/>
      <p:italic r:id="rId27"/>
      <p:boldItalic r:id="rId2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FAF190AB-D7AF-4856-B1DA-D5ED39B7C9B4}">
  <a:tblStyle styleId="{FAF190AB-D7AF-4856-B1DA-D5ED39B7C9B4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659"/>
  </p:normalViewPr>
  <p:slideViewPr>
    <p:cSldViewPr snapToGrid="0" snapToObjects="1">
      <p:cViewPr varScale="1">
        <p:scale>
          <a:sx n="135" d="100"/>
          <a:sy n="135" d="100"/>
        </p:scale>
        <p:origin x="864" y="160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26" Type="http://schemas.openxmlformats.org/officeDocument/2006/relationships/font" Target="fonts/font14.fntdata"/><Relationship Id="rId3" Type="http://schemas.openxmlformats.org/officeDocument/2006/relationships/slide" Target="slides/slide2.xml"/><Relationship Id="rId21" Type="http://schemas.openxmlformats.org/officeDocument/2006/relationships/font" Target="fonts/font9.fntdata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font" Target="fonts/font5.fntdata"/><Relationship Id="rId25" Type="http://schemas.openxmlformats.org/officeDocument/2006/relationships/font" Target="fonts/font13.fntdata"/><Relationship Id="rId2" Type="http://schemas.openxmlformats.org/officeDocument/2006/relationships/slide" Target="slides/slide1.xml"/><Relationship Id="rId16" Type="http://schemas.openxmlformats.org/officeDocument/2006/relationships/font" Target="fonts/font4.fntdata"/><Relationship Id="rId20" Type="http://schemas.openxmlformats.org/officeDocument/2006/relationships/font" Target="fonts/font8.fntdata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2.fntdata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font" Target="fonts/font3.fntdata"/><Relationship Id="rId23" Type="http://schemas.openxmlformats.org/officeDocument/2006/relationships/font" Target="fonts/font11.fntdata"/><Relationship Id="rId28" Type="http://schemas.openxmlformats.org/officeDocument/2006/relationships/font" Target="fonts/font16.fntdata"/><Relationship Id="rId10" Type="http://schemas.openxmlformats.org/officeDocument/2006/relationships/slide" Target="slides/slide9.xml"/><Relationship Id="rId19" Type="http://schemas.openxmlformats.org/officeDocument/2006/relationships/font" Target="fonts/font7.fntdata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Relationship Id="rId22" Type="http://schemas.openxmlformats.org/officeDocument/2006/relationships/font" Target="fonts/font10.fntdata"/><Relationship Id="rId27" Type="http://schemas.openxmlformats.org/officeDocument/2006/relationships/font" Target="fonts/font15.fntdata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gcbc43595d4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" name="Google Shape;60;gcbc43595d4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3467028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gcbc43595d4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" name="Google Shape;60;gcbc43595d4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gcbc43595d4_0_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" name="Google Shape;69;gcbc43595d4_0_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65613120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gcbc43595d4_0_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" name="Google Shape;69;gcbc43595d4_0_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gcbc43595d4_0_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" name="Google Shape;69;gcbc43595d4_0_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80720784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gcbc43595d4_0_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" name="Google Shape;69;gcbc43595d4_0_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64601917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gcbc43595d4_0_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" name="Google Shape;69;gcbc43595d4_0_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05023900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gcbc43595d4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" name="Google Shape;60;gcbc43595d4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9044536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gcbc43595d4_0_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" name="Google Shape;69;gcbc43595d4_0_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1798379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‹N›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‹N›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g"/><Relationship Id="rId5" Type="http://schemas.openxmlformats.org/officeDocument/2006/relationships/image" Target="../media/image3.jpg"/><Relationship Id="rId4" Type="http://schemas.openxmlformats.org/officeDocument/2006/relationships/image" Target="../media/image2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dptrampadova.it/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5.png"/><Relationship Id="rId4" Type="http://schemas.openxmlformats.org/officeDocument/2006/relationships/hyperlink" Target="mailto:coordinamento@dptrampadova.it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dptrampadova.it/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.jpg"/><Relationship Id="rId4" Type="http://schemas.openxmlformats.org/officeDocument/2006/relationships/hyperlink" Target="mailto:coordinamento@dptrampadova.it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3"/>
          <p:cNvSpPr txBox="1"/>
          <p:nvPr/>
        </p:nvSpPr>
        <p:spPr>
          <a:xfrm>
            <a:off x="1689288" y="1680334"/>
            <a:ext cx="5765423" cy="9232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lvl="0" algn="ctr"/>
            <a:r>
              <a:rPr lang="it-IT" sz="2400" b="1" dirty="0">
                <a:solidFill>
                  <a:srgbClr val="555C5A"/>
                </a:solidFill>
                <a:latin typeface="Century Gothic" panose="020B0502020202020204" pitchFamily="34" charset="0"/>
                <a:ea typeface="Lato"/>
                <a:cs typeface="Lato"/>
                <a:sym typeface="Lato"/>
              </a:rPr>
              <a:t>Il dibattito pubblico </a:t>
            </a:r>
          </a:p>
          <a:p>
            <a:pPr lvl="0" algn="ctr"/>
            <a:r>
              <a:rPr lang="it-IT" sz="2400" b="1" dirty="0">
                <a:solidFill>
                  <a:srgbClr val="555C5A"/>
                </a:solidFill>
                <a:latin typeface="Century Gothic" panose="020B0502020202020204" pitchFamily="34" charset="0"/>
                <a:ea typeface="Lato"/>
                <a:cs typeface="Lato"/>
                <a:sym typeface="Lato"/>
              </a:rPr>
              <a:t>per il tram SIR2</a:t>
            </a:r>
          </a:p>
        </p:txBody>
      </p:sp>
      <p:cxnSp>
        <p:nvCxnSpPr>
          <p:cNvPr id="57" name="Google Shape;57;p13"/>
          <p:cNvCxnSpPr/>
          <p:nvPr/>
        </p:nvCxnSpPr>
        <p:spPr>
          <a:xfrm>
            <a:off x="2264250" y="2770275"/>
            <a:ext cx="4615500" cy="0"/>
          </a:xfrm>
          <a:prstGeom prst="straightConnector1">
            <a:avLst/>
          </a:prstGeom>
          <a:noFill/>
          <a:ln w="9525" cap="flat" cmpd="sng">
            <a:solidFill>
              <a:srgbClr val="A2C617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CEAE5AC3-883E-FA4A-87D9-CA7B4321B86C}"/>
              </a:ext>
            </a:extLst>
          </p:cNvPr>
          <p:cNvSpPr txBox="1"/>
          <p:nvPr/>
        </p:nvSpPr>
        <p:spPr>
          <a:xfrm>
            <a:off x="5953382" y="4848906"/>
            <a:ext cx="1031051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8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Comune di Padova</a:t>
            </a:r>
          </a:p>
        </p:txBody>
      </p:sp>
      <p:pic>
        <p:nvPicPr>
          <p:cNvPr id="6" name="Immagine 5" descr="Immagine che contiene testo&#10;&#10;Descrizione generata automaticamente">
            <a:extLst>
              <a:ext uri="{FF2B5EF4-FFF2-40B4-BE49-F238E27FC236}">
                <a16:creationId xmlns:a16="http://schemas.microsoft.com/office/drawing/2014/main" id="{80F0325D-B256-FA4E-A2E0-9BA7AAF17CA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10126" y="3950790"/>
            <a:ext cx="1167576" cy="1113560"/>
          </a:xfrm>
          <a:prstGeom prst="rect">
            <a:avLst/>
          </a:prstGeom>
        </p:spPr>
      </p:pic>
      <p:sp>
        <p:nvSpPr>
          <p:cNvPr id="8" name="Google Shape;56;p13">
            <a:extLst>
              <a:ext uri="{FF2B5EF4-FFF2-40B4-BE49-F238E27FC236}">
                <a16:creationId xmlns:a16="http://schemas.microsoft.com/office/drawing/2014/main" id="{F35F9935-6456-5541-8647-1F3EF4A1FE48}"/>
              </a:ext>
            </a:extLst>
          </p:cNvPr>
          <p:cNvSpPr txBox="1"/>
          <p:nvPr/>
        </p:nvSpPr>
        <p:spPr>
          <a:xfrm>
            <a:off x="2262450" y="3066772"/>
            <a:ext cx="4617300" cy="4000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lvl="0" algn="ctr"/>
            <a:r>
              <a:rPr lang="it-IT" i="1" dirty="0">
                <a:solidFill>
                  <a:srgbClr val="555C5A"/>
                </a:solidFill>
                <a:latin typeface="Century Gothic" panose="020B0502020202020204" pitchFamily="34" charset="0"/>
                <a:ea typeface="Lato"/>
                <a:cs typeface="Lato"/>
                <a:sym typeface="Lato"/>
              </a:rPr>
              <a:t>Filippo </a:t>
            </a:r>
            <a:r>
              <a:rPr lang="it-IT" i="1" dirty="0" err="1">
                <a:solidFill>
                  <a:srgbClr val="555C5A"/>
                </a:solidFill>
                <a:latin typeface="Century Gothic" panose="020B0502020202020204" pitchFamily="34" charset="0"/>
                <a:ea typeface="Lato"/>
                <a:cs typeface="Lato"/>
                <a:sym typeface="Lato"/>
              </a:rPr>
              <a:t>Ozzola</a:t>
            </a:r>
            <a:endParaRPr lang="it-IT" i="1" dirty="0">
              <a:solidFill>
                <a:srgbClr val="555C5A"/>
              </a:solidFill>
              <a:latin typeface="Century Gothic" panose="020B0502020202020204" pitchFamily="34" charset="0"/>
              <a:ea typeface="Lato"/>
              <a:cs typeface="Lato"/>
              <a:sym typeface="Lato"/>
            </a:endParaRPr>
          </a:p>
        </p:txBody>
      </p:sp>
      <p:pic>
        <p:nvPicPr>
          <p:cNvPr id="12" name="object 5">
            <a:extLst>
              <a:ext uri="{FF2B5EF4-FFF2-40B4-BE49-F238E27FC236}">
                <a16:creationId xmlns:a16="http://schemas.microsoft.com/office/drawing/2014/main" id="{E6F06A17-42BF-184F-8D60-DF27ACFE8041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128890" y="3985269"/>
            <a:ext cx="683792" cy="863637"/>
          </a:xfrm>
          <a:prstGeom prst="rect">
            <a:avLst/>
          </a:prstGeom>
        </p:spPr>
      </p:pic>
      <p:pic>
        <p:nvPicPr>
          <p:cNvPr id="13" name="object 6">
            <a:extLst>
              <a:ext uri="{FF2B5EF4-FFF2-40B4-BE49-F238E27FC236}">
                <a16:creationId xmlns:a16="http://schemas.microsoft.com/office/drawing/2014/main" id="{0AC63CF8-7C13-504D-95DB-A240A168F8B1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8095603" y="3985269"/>
            <a:ext cx="763341" cy="863637"/>
          </a:xfrm>
          <a:prstGeom prst="rect">
            <a:avLst/>
          </a:prstGeom>
        </p:spPr>
      </p:pic>
      <p:pic>
        <p:nvPicPr>
          <p:cNvPr id="14" name="object 7">
            <a:extLst>
              <a:ext uri="{FF2B5EF4-FFF2-40B4-BE49-F238E27FC236}">
                <a16:creationId xmlns:a16="http://schemas.microsoft.com/office/drawing/2014/main" id="{1AE13D33-E844-844B-BD39-17A4BFEF1265}"/>
              </a:ext>
            </a:extLst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077077" y="3950790"/>
            <a:ext cx="783662" cy="934194"/>
          </a:xfrm>
          <a:prstGeom prst="rect">
            <a:avLst/>
          </a:prstGeom>
        </p:spPr>
      </p:pic>
      <p:sp>
        <p:nvSpPr>
          <p:cNvPr id="15" name="CasellaDiTesto 14">
            <a:extLst>
              <a:ext uri="{FF2B5EF4-FFF2-40B4-BE49-F238E27FC236}">
                <a16:creationId xmlns:a16="http://schemas.microsoft.com/office/drawing/2014/main" id="{6B2F6C97-F0C2-8949-B433-3FF0098C47E9}"/>
              </a:ext>
            </a:extLst>
          </p:cNvPr>
          <p:cNvSpPr txBox="1"/>
          <p:nvPr/>
        </p:nvSpPr>
        <p:spPr>
          <a:xfrm>
            <a:off x="7957139" y="4848906"/>
            <a:ext cx="1045479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8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Comune di Rubano</a:t>
            </a:r>
          </a:p>
        </p:txBody>
      </p:sp>
      <p:sp>
        <p:nvSpPr>
          <p:cNvPr id="16" name="CasellaDiTesto 15">
            <a:extLst>
              <a:ext uri="{FF2B5EF4-FFF2-40B4-BE49-F238E27FC236}">
                <a16:creationId xmlns:a16="http://schemas.microsoft.com/office/drawing/2014/main" id="{B81CFC2D-401C-5641-82CD-4D8FAB8A0AE2}"/>
              </a:ext>
            </a:extLst>
          </p:cNvPr>
          <p:cNvSpPr txBox="1"/>
          <p:nvPr/>
        </p:nvSpPr>
        <p:spPr>
          <a:xfrm>
            <a:off x="6941634" y="4851609"/>
            <a:ext cx="1058303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8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Comune di Vigonza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</a:schemeClr>
        </a:solidFill>
        <a:effectLst/>
      </p:bgPr>
    </p:bg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4"/>
          <p:cNvSpPr txBox="1"/>
          <p:nvPr/>
        </p:nvSpPr>
        <p:spPr>
          <a:xfrm>
            <a:off x="536310" y="1354751"/>
            <a:ext cx="5866800" cy="10464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it" sz="2800" b="1" i="0" u="none" strike="noStrike" kern="0" cap="none" spc="0" normalizeH="0" baseline="0" noProof="0" dirty="0">
                <a:ln>
                  <a:noFill/>
                </a:ln>
                <a:solidFill>
                  <a:srgbClr val="555C5A"/>
                </a:solidFill>
                <a:effectLst/>
                <a:uLnTx/>
                <a:uFillTx/>
                <a:latin typeface="Garamond"/>
                <a:ea typeface="Garamond"/>
                <a:cs typeface="Garamond"/>
                <a:sym typeface="Garamond"/>
              </a:rPr>
              <a:t>Contatti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2800" b="1" i="0" u="none" strike="noStrike" kern="0" cap="none" spc="0" normalizeH="0" baseline="0" noProof="0" dirty="0">
              <a:ln>
                <a:noFill/>
              </a:ln>
              <a:solidFill>
                <a:srgbClr val="555C5A"/>
              </a:solidFill>
              <a:effectLst/>
              <a:uLnTx/>
              <a:uFillTx/>
              <a:latin typeface="Garamond"/>
              <a:ea typeface="Garamond"/>
              <a:cs typeface="Garamond"/>
              <a:sym typeface="Garamond"/>
            </a:endParaRPr>
          </a:p>
        </p:txBody>
      </p:sp>
      <p:cxnSp>
        <p:nvCxnSpPr>
          <p:cNvPr id="64" name="Google Shape;64;p14"/>
          <p:cNvCxnSpPr>
            <a:cxnSpLocks/>
          </p:cNvCxnSpPr>
          <p:nvPr/>
        </p:nvCxnSpPr>
        <p:spPr>
          <a:xfrm>
            <a:off x="-149250" y="2066575"/>
            <a:ext cx="2006330" cy="0"/>
          </a:xfrm>
          <a:prstGeom prst="straightConnector1">
            <a:avLst/>
          </a:prstGeom>
          <a:noFill/>
          <a:ln w="2857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66" name="Google Shape;66;p14"/>
          <p:cNvSpPr txBox="1"/>
          <p:nvPr/>
        </p:nvSpPr>
        <p:spPr>
          <a:xfrm>
            <a:off x="743700" y="2296225"/>
            <a:ext cx="6344970" cy="1661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r>
              <a:rPr lang="it-IT" sz="2400" dirty="0">
                <a:solidFill>
                  <a:schemeClr val="bg1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Sito web: </a:t>
            </a:r>
            <a:r>
              <a:rPr lang="it-IT" sz="2400" u="sng" dirty="0">
                <a:solidFill>
                  <a:schemeClr val="bg1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www.dptrampadova.it</a:t>
            </a:r>
            <a:endParaRPr lang="it-IT" sz="2400" dirty="0">
              <a:solidFill>
                <a:schemeClr val="bg1"/>
              </a:solidFill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it-IT" sz="2400" dirty="0">
                <a:solidFill>
                  <a:schemeClr val="bg1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Email: </a:t>
            </a:r>
            <a:r>
              <a:rPr lang="it-IT" sz="2400" u="sng" dirty="0">
                <a:solidFill>
                  <a:schemeClr val="bg1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coordinamento@dptrampadova.it</a:t>
            </a:r>
            <a:endParaRPr lang="it-IT" sz="2400" dirty="0">
              <a:solidFill>
                <a:schemeClr val="bg1"/>
              </a:solidFill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it-IT" sz="2400" dirty="0" err="1">
                <a:solidFill>
                  <a:schemeClr val="bg1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Facebook</a:t>
            </a:r>
            <a:r>
              <a:rPr lang="it-IT" sz="2400" dirty="0">
                <a:solidFill>
                  <a:schemeClr val="bg1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@</a:t>
            </a:r>
            <a:r>
              <a:rPr lang="it-IT" sz="2400" dirty="0" err="1">
                <a:solidFill>
                  <a:schemeClr val="bg1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trampadova</a:t>
            </a:r>
            <a:endParaRPr lang="it-IT" sz="2400" dirty="0">
              <a:solidFill>
                <a:schemeClr val="bg1"/>
              </a:solidFill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it-IT" sz="2400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it-IT" sz="1600" dirty="0"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" name="Immagine 5" descr="Immagine che contiene testo&#10;&#10;Descrizione generata automaticamente">
            <a:extLst>
              <a:ext uri="{FF2B5EF4-FFF2-40B4-BE49-F238E27FC236}">
                <a16:creationId xmlns:a16="http://schemas.microsoft.com/office/drawing/2014/main" id="{21D639D3-9F08-E545-95CC-C9FC174F3EC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75171" y="4306570"/>
            <a:ext cx="774700" cy="728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10598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</a:schemeClr>
        </a:solidFill>
        <a:effectLst/>
      </p:bgPr>
    </p:bg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4"/>
          <p:cNvSpPr txBox="1"/>
          <p:nvPr/>
        </p:nvSpPr>
        <p:spPr>
          <a:xfrm>
            <a:off x="536310" y="1354751"/>
            <a:ext cx="5866800" cy="6155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2800" b="1" dirty="0">
                <a:solidFill>
                  <a:srgbClr val="555C5A"/>
                </a:solidFill>
                <a:latin typeface="Garamond"/>
                <a:ea typeface="Garamond"/>
                <a:cs typeface="Garamond"/>
                <a:sym typeface="Garamond"/>
              </a:rPr>
              <a:t>Il dibattito pubblico</a:t>
            </a:r>
            <a:endParaRPr sz="2800" b="1" dirty="0">
              <a:solidFill>
                <a:srgbClr val="555C5A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cxnSp>
        <p:nvCxnSpPr>
          <p:cNvPr id="64" name="Google Shape;64;p14"/>
          <p:cNvCxnSpPr>
            <a:cxnSpLocks/>
          </p:cNvCxnSpPr>
          <p:nvPr/>
        </p:nvCxnSpPr>
        <p:spPr>
          <a:xfrm>
            <a:off x="-149250" y="2066575"/>
            <a:ext cx="3769143" cy="0"/>
          </a:xfrm>
          <a:prstGeom prst="straightConnector1">
            <a:avLst/>
          </a:prstGeom>
          <a:noFill/>
          <a:ln w="2857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66" name="Google Shape;66;p14"/>
          <p:cNvSpPr txBox="1"/>
          <p:nvPr/>
        </p:nvSpPr>
        <p:spPr>
          <a:xfrm>
            <a:off x="536310" y="2286798"/>
            <a:ext cx="6593834" cy="24929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r>
              <a:rPr lang="it-IT" sz="1600" b="1" dirty="0">
                <a:solidFill>
                  <a:schemeClr val="bg1"/>
                </a:solidFill>
                <a:latin typeface="Century Gothic" panose="020B0502020202020204" pitchFamily="34" charset="0"/>
                <a:ea typeface="Lato"/>
                <a:cs typeface="Lato"/>
                <a:sym typeface="Lato"/>
              </a:rPr>
              <a:t>DPCM 76/2018 </a:t>
            </a:r>
            <a:r>
              <a:rPr lang="it-IT" sz="1600" dirty="0">
                <a:solidFill>
                  <a:schemeClr val="bg1"/>
                </a:solidFill>
                <a:latin typeface="Century Gothic" panose="020B0502020202020204" pitchFamily="34" charset="0"/>
                <a:ea typeface="Lato"/>
                <a:cs typeface="Lato"/>
                <a:sym typeface="Lato"/>
              </a:rPr>
              <a:t>“Regolamento recante modalità di svolgimento, tipologie e soglie dimensionali delle opere sottoposte a dibattito pubblico”. </a:t>
            </a:r>
          </a:p>
          <a:p>
            <a:endParaRPr lang="it-IT" sz="1600" dirty="0">
              <a:solidFill>
                <a:schemeClr val="bg1"/>
              </a:solidFill>
              <a:latin typeface="Century Gothic" panose="020B0502020202020204" pitchFamily="34" charset="0"/>
              <a:ea typeface="Lato"/>
              <a:cs typeface="Lato"/>
              <a:sym typeface="Lato"/>
            </a:endParaRPr>
          </a:p>
          <a:p>
            <a:pPr lvl="0"/>
            <a:endParaRPr lang="it-IT" sz="1600" dirty="0">
              <a:solidFill>
                <a:schemeClr val="bg1"/>
              </a:solidFill>
              <a:latin typeface="Century Gothic" panose="020B0502020202020204" pitchFamily="34" charset="0"/>
              <a:ea typeface="Lato"/>
              <a:cs typeface="Lato"/>
              <a:sym typeface="Lato"/>
            </a:endParaRPr>
          </a:p>
          <a:p>
            <a:pPr lvl="0"/>
            <a:r>
              <a:rPr lang="it-IT" sz="1600" dirty="0">
                <a:solidFill>
                  <a:schemeClr val="bg1"/>
                </a:solidFill>
                <a:latin typeface="Century Gothic" panose="020B0502020202020204" pitchFamily="34" charset="0"/>
                <a:ea typeface="Lato"/>
                <a:cs typeface="Lato"/>
                <a:sym typeface="Lato"/>
              </a:rPr>
              <a:t>Comune di Padova ha rilevato opportunità di «indire</a:t>
            </a:r>
            <a:r>
              <a:rPr lang="it-IT" sz="1600" b="1" dirty="0">
                <a:solidFill>
                  <a:schemeClr val="bg1"/>
                </a:solidFill>
                <a:latin typeface="Century Gothic" panose="020B0502020202020204" pitchFamily="34" charset="0"/>
                <a:ea typeface="Lato"/>
                <a:cs typeface="Lato"/>
                <a:sym typeface="Lato"/>
              </a:rPr>
              <a:t> su propria iniziativa</a:t>
            </a:r>
            <a:r>
              <a:rPr lang="it-IT" sz="1600" dirty="0">
                <a:solidFill>
                  <a:schemeClr val="bg1"/>
                </a:solidFill>
                <a:latin typeface="Century Gothic" panose="020B0502020202020204" pitchFamily="34" charset="0"/>
                <a:ea typeface="Lato"/>
                <a:cs typeface="Lato"/>
                <a:sym typeface="Lato"/>
              </a:rPr>
              <a:t> il dibattito pubblico» (art. 3, comma 4)</a:t>
            </a:r>
          </a:p>
          <a:p>
            <a:pPr lvl="0"/>
            <a:endParaRPr lang="it-IT" dirty="0">
              <a:solidFill>
                <a:srgbClr val="555C5A"/>
              </a:solidFill>
              <a:latin typeface="Century Gothic" panose="020B0502020202020204" pitchFamily="34" charset="0"/>
              <a:ea typeface="Lato"/>
              <a:cs typeface="Lato"/>
              <a:sym typeface="Lato"/>
            </a:endParaRPr>
          </a:p>
          <a:p>
            <a:pPr lvl="0"/>
            <a:endParaRPr lang="it-IT" sz="1200" dirty="0">
              <a:solidFill>
                <a:srgbClr val="555C5A"/>
              </a:solidFill>
              <a:latin typeface="Century Gothic" panose="020B0502020202020204" pitchFamily="34" charset="0"/>
              <a:ea typeface="Lato"/>
              <a:cs typeface="Lato"/>
              <a:sym typeface="Lato"/>
            </a:endParaRPr>
          </a:p>
          <a:p>
            <a:pPr lvl="0"/>
            <a:endParaRPr lang="it-IT" sz="1200" dirty="0">
              <a:solidFill>
                <a:srgbClr val="FFFFFF"/>
              </a:solidFill>
              <a:latin typeface="Century Gothic" panose="020B0502020202020204" pitchFamily="34" charset="0"/>
              <a:ea typeface="Lato"/>
              <a:cs typeface="Lato"/>
              <a:sym typeface="Lato"/>
            </a:endParaRPr>
          </a:p>
        </p:txBody>
      </p:sp>
      <p:pic>
        <p:nvPicPr>
          <p:cNvPr id="5" name="Immagine 4" descr="Immagine che contiene testo&#10;&#10;Descrizione generata automaticamente">
            <a:extLst>
              <a:ext uri="{FF2B5EF4-FFF2-40B4-BE49-F238E27FC236}">
                <a16:creationId xmlns:a16="http://schemas.microsoft.com/office/drawing/2014/main" id="{6343BA12-D3F4-AD47-9DA8-47EE8C2E458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75171" y="4306570"/>
            <a:ext cx="774700" cy="728218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5"/>
          <p:cNvSpPr txBox="1"/>
          <p:nvPr/>
        </p:nvSpPr>
        <p:spPr>
          <a:xfrm>
            <a:off x="344425" y="313024"/>
            <a:ext cx="4632928" cy="553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lvl="0"/>
            <a:r>
              <a:rPr lang="it-IT" sz="2400" b="1" dirty="0">
                <a:solidFill>
                  <a:srgbClr val="555C5A"/>
                </a:solidFill>
                <a:latin typeface="Garamond"/>
                <a:ea typeface="Garamond"/>
                <a:cs typeface="Garamond"/>
                <a:sym typeface="Garamond"/>
              </a:rPr>
              <a:t>Obiettivi</a:t>
            </a:r>
          </a:p>
        </p:txBody>
      </p:sp>
      <p:sp>
        <p:nvSpPr>
          <p:cNvPr id="73" name="Google Shape;73;p15"/>
          <p:cNvSpPr txBox="1"/>
          <p:nvPr/>
        </p:nvSpPr>
        <p:spPr>
          <a:xfrm>
            <a:off x="344425" y="4645825"/>
            <a:ext cx="11595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2500" lnSpcReduction="1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800" dirty="0">
                <a:solidFill>
                  <a:srgbClr val="555C5A"/>
                </a:solidFill>
                <a:latin typeface="Lato"/>
                <a:ea typeface="Lato"/>
                <a:cs typeface="Lato"/>
                <a:sym typeface="Lato"/>
              </a:rPr>
              <a:t>Dibattito pubblico SIR2</a:t>
            </a:r>
            <a:endParaRPr sz="800" dirty="0">
              <a:solidFill>
                <a:srgbClr val="555C5A"/>
              </a:solidFill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700" b="1" i="1" dirty="0">
                <a:solidFill>
                  <a:srgbClr val="555C5A"/>
                </a:solidFill>
                <a:latin typeface="Lato"/>
                <a:ea typeface="Lato"/>
                <a:cs typeface="Lato"/>
                <a:sym typeface="Lato"/>
              </a:rPr>
              <a:t>Coordinamento del progetto</a:t>
            </a:r>
            <a:endParaRPr sz="700" b="1" i="1" dirty="0">
              <a:solidFill>
                <a:srgbClr val="555C5A"/>
              </a:solidFill>
              <a:latin typeface="Lato"/>
              <a:ea typeface="Lato"/>
              <a:cs typeface="Lato"/>
              <a:sym typeface="Lato"/>
            </a:endParaRPr>
          </a:p>
        </p:txBody>
      </p:sp>
      <p:cxnSp>
        <p:nvCxnSpPr>
          <p:cNvPr id="74" name="Google Shape;74;p15"/>
          <p:cNvCxnSpPr>
            <a:stCxn id="73" idx="3"/>
            <a:endCxn id="75" idx="1"/>
          </p:cNvCxnSpPr>
          <p:nvPr/>
        </p:nvCxnSpPr>
        <p:spPr>
          <a:xfrm>
            <a:off x="1503925" y="4830475"/>
            <a:ext cx="6535200" cy="0"/>
          </a:xfrm>
          <a:prstGeom prst="straightConnector1">
            <a:avLst/>
          </a:prstGeom>
          <a:noFill/>
          <a:ln w="9525" cap="flat" cmpd="sng">
            <a:solidFill>
              <a:srgbClr val="A2C617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76" name="Google Shape;76;p15"/>
          <p:cNvSpPr txBox="1"/>
          <p:nvPr/>
        </p:nvSpPr>
        <p:spPr>
          <a:xfrm>
            <a:off x="524697" y="955938"/>
            <a:ext cx="7799171" cy="26776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lvl="0">
              <a:lnSpc>
                <a:spcPct val="150000"/>
              </a:lnSpc>
            </a:pPr>
            <a:r>
              <a:rPr lang="it-IT" sz="1200" dirty="0">
                <a:solidFill>
                  <a:schemeClr val="dk1"/>
                </a:solidFill>
                <a:latin typeface="Century Gothic" panose="020B0502020202020204" pitchFamily="34" charset="0"/>
                <a:ea typeface="Lato"/>
                <a:cs typeface="Lato"/>
                <a:sym typeface="Lato"/>
              </a:rPr>
              <a:t>Il Dibattito Pubblico è il </a:t>
            </a:r>
            <a:r>
              <a:rPr lang="it-IT" sz="1200" b="1" dirty="0">
                <a:solidFill>
                  <a:schemeClr val="dk1"/>
                </a:solidFill>
                <a:latin typeface="Century Gothic" panose="020B0502020202020204" pitchFamily="34" charset="0"/>
                <a:ea typeface="Lato"/>
                <a:cs typeface="Lato"/>
                <a:sym typeface="Lato"/>
              </a:rPr>
              <a:t>«processo di informazione, partecipazione e confronto pubblico» </a:t>
            </a:r>
            <a:r>
              <a:rPr lang="it-IT" sz="1200" dirty="0">
                <a:solidFill>
                  <a:schemeClr val="dk1"/>
                </a:solidFill>
                <a:latin typeface="Century Gothic" panose="020B0502020202020204" pitchFamily="34" charset="0"/>
                <a:ea typeface="Lato"/>
                <a:cs typeface="Lato"/>
                <a:sym typeface="Lato"/>
              </a:rPr>
              <a:t>in merito alla soluzione progettuale del tram SIR2.</a:t>
            </a:r>
          </a:p>
          <a:p>
            <a:pPr lvl="0">
              <a:lnSpc>
                <a:spcPct val="150000"/>
              </a:lnSpc>
            </a:pPr>
            <a:endParaRPr lang="it-IT" sz="1200" dirty="0">
              <a:solidFill>
                <a:schemeClr val="dk1"/>
              </a:solidFill>
              <a:latin typeface="Century Gothic" panose="020B0502020202020204" pitchFamily="34" charset="0"/>
              <a:ea typeface="Lato"/>
              <a:cs typeface="Lato"/>
              <a:sym typeface="Lato"/>
            </a:endParaRPr>
          </a:p>
          <a:p>
            <a:pPr lvl="0">
              <a:lnSpc>
                <a:spcPct val="150000"/>
              </a:lnSpc>
            </a:pPr>
            <a:r>
              <a:rPr lang="it-IT" sz="1200" dirty="0">
                <a:solidFill>
                  <a:schemeClr val="dk1"/>
                </a:solidFill>
                <a:latin typeface="Century Gothic" panose="020B0502020202020204" pitchFamily="34" charset="0"/>
                <a:ea typeface="Lato"/>
                <a:cs typeface="Lato"/>
                <a:sym typeface="Lato"/>
              </a:rPr>
              <a:t>Gli obiettivi:</a:t>
            </a:r>
          </a:p>
          <a:p>
            <a:pPr marL="171450" lvl="0" indent="-171450">
              <a:lnSpc>
                <a:spcPct val="150000"/>
              </a:lnSpc>
              <a:buFont typeface="Wingdings" pitchFamily="2" charset="2"/>
              <a:buChar char="§"/>
            </a:pPr>
            <a:r>
              <a:rPr lang="it-IT" sz="1200" b="1" dirty="0">
                <a:solidFill>
                  <a:schemeClr val="dk1"/>
                </a:solidFill>
                <a:latin typeface="Century Gothic" panose="020B0502020202020204" pitchFamily="34" charset="0"/>
                <a:ea typeface="Lato"/>
                <a:cs typeface="Lato"/>
                <a:sym typeface="Lato"/>
              </a:rPr>
              <a:t>Informazione:</a:t>
            </a:r>
            <a:r>
              <a:rPr lang="it-IT" sz="1200" dirty="0">
                <a:solidFill>
                  <a:schemeClr val="dk1"/>
                </a:solidFill>
                <a:latin typeface="Century Gothic" panose="020B0502020202020204" pitchFamily="34" charset="0"/>
                <a:ea typeface="Lato"/>
                <a:cs typeface="Lato"/>
                <a:sym typeface="Lato"/>
              </a:rPr>
              <a:t> diffondere conoscenza del progetto e rendere comunità competente</a:t>
            </a:r>
          </a:p>
          <a:p>
            <a:pPr marL="171450" lvl="0" indent="-171450">
              <a:lnSpc>
                <a:spcPct val="150000"/>
              </a:lnSpc>
              <a:buFont typeface="Wingdings" pitchFamily="2" charset="2"/>
              <a:buChar char="§"/>
            </a:pPr>
            <a:r>
              <a:rPr lang="it-IT" sz="1200" b="1" dirty="0">
                <a:solidFill>
                  <a:schemeClr val="dk1"/>
                </a:solidFill>
                <a:latin typeface="Century Gothic" panose="020B0502020202020204" pitchFamily="34" charset="0"/>
                <a:ea typeface="Lato"/>
                <a:cs typeface="Lato"/>
                <a:sym typeface="Lato"/>
              </a:rPr>
              <a:t>Partecipazione:</a:t>
            </a:r>
            <a:r>
              <a:rPr lang="it-IT" sz="1200" dirty="0">
                <a:solidFill>
                  <a:schemeClr val="dk1"/>
                </a:solidFill>
                <a:latin typeface="Century Gothic" panose="020B0502020202020204" pitchFamily="34" charset="0"/>
                <a:ea typeface="Lato"/>
                <a:cs typeface="Lato"/>
                <a:sym typeface="Lato"/>
              </a:rPr>
              <a:t> raccogliere contributi dalla comunità in merito alla soluzione progettuale condivisa</a:t>
            </a:r>
          </a:p>
          <a:p>
            <a:pPr marL="171450" lvl="0" indent="-171450">
              <a:lnSpc>
                <a:spcPct val="150000"/>
              </a:lnSpc>
              <a:buFont typeface="Wingdings" pitchFamily="2" charset="2"/>
              <a:buChar char="§"/>
            </a:pPr>
            <a:r>
              <a:rPr lang="it-IT" sz="1200" b="1" dirty="0">
                <a:solidFill>
                  <a:schemeClr val="dk1"/>
                </a:solidFill>
                <a:latin typeface="Century Gothic" panose="020B0502020202020204" pitchFamily="34" charset="0"/>
                <a:ea typeface="Lato"/>
                <a:cs typeface="Lato"/>
                <a:sym typeface="Lato"/>
              </a:rPr>
              <a:t>Confronto pubblico</a:t>
            </a:r>
            <a:r>
              <a:rPr lang="it-IT" sz="1200" dirty="0">
                <a:solidFill>
                  <a:schemeClr val="dk1"/>
                </a:solidFill>
                <a:latin typeface="Century Gothic" panose="020B0502020202020204" pitchFamily="34" charset="0"/>
                <a:ea typeface="Lato"/>
                <a:cs typeface="Lato"/>
                <a:sym typeface="Lato"/>
              </a:rPr>
              <a:t>: incontrare la comunità per approfondire i nodi del progetto</a:t>
            </a:r>
          </a:p>
          <a:p>
            <a:pPr lvl="0">
              <a:lnSpc>
                <a:spcPct val="150000"/>
              </a:lnSpc>
            </a:pPr>
            <a:endParaRPr lang="it-IT" sz="1200" dirty="0">
              <a:solidFill>
                <a:schemeClr val="dk1"/>
              </a:solidFill>
              <a:latin typeface="Century Gothic" panose="020B0502020202020204" pitchFamily="34" charset="0"/>
              <a:ea typeface="Lato"/>
              <a:cs typeface="Lato"/>
              <a:sym typeface="Lato"/>
            </a:endParaRPr>
          </a:p>
          <a:p>
            <a:pPr lvl="0">
              <a:lnSpc>
                <a:spcPct val="150000"/>
              </a:lnSpc>
            </a:pPr>
            <a:r>
              <a:rPr lang="it-IT" sz="1200" b="1" dirty="0">
                <a:solidFill>
                  <a:schemeClr val="dk1"/>
                </a:solidFill>
                <a:latin typeface="Century Gothic" panose="020B0502020202020204" pitchFamily="34" charset="0"/>
                <a:ea typeface="Lato"/>
                <a:cs typeface="Lato"/>
                <a:sym typeface="Lato"/>
              </a:rPr>
              <a:t>Relazione conclusiva</a:t>
            </a:r>
            <a:r>
              <a:rPr lang="it-IT" sz="1200" dirty="0">
                <a:solidFill>
                  <a:schemeClr val="dk1"/>
                </a:solidFill>
                <a:latin typeface="Century Gothic" panose="020B0502020202020204" pitchFamily="34" charset="0"/>
                <a:ea typeface="Lato"/>
                <a:cs typeface="Lato"/>
                <a:sym typeface="Lato"/>
              </a:rPr>
              <a:t>: resoconto di attività svolte, temi trattati, posizioni mappate, contributi raccolti</a:t>
            </a:r>
            <a:endParaRPr lang="it-IT" sz="1200" b="1" dirty="0">
              <a:solidFill>
                <a:schemeClr val="dk1"/>
              </a:solidFill>
              <a:latin typeface="Century Gothic" panose="020B0502020202020204" pitchFamily="34" charset="0"/>
              <a:ea typeface="Lato"/>
              <a:cs typeface="Lato"/>
              <a:sym typeface="Lato"/>
            </a:endParaRPr>
          </a:p>
        </p:txBody>
      </p:sp>
      <p:pic>
        <p:nvPicPr>
          <p:cNvPr id="7" name="Immagine 6" descr="Immagine che contiene testo&#10;&#10;Descrizione generata automaticamente">
            <a:extLst>
              <a:ext uri="{FF2B5EF4-FFF2-40B4-BE49-F238E27FC236}">
                <a16:creationId xmlns:a16="http://schemas.microsoft.com/office/drawing/2014/main" id="{F6514F66-0965-B14F-85E1-CF038B64DC4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14719" y="4361855"/>
            <a:ext cx="684959" cy="6532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57121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5"/>
          <p:cNvSpPr txBox="1"/>
          <p:nvPr/>
        </p:nvSpPr>
        <p:spPr>
          <a:xfrm>
            <a:off x="344425" y="313024"/>
            <a:ext cx="4632928" cy="553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lvl="0"/>
            <a:r>
              <a:rPr lang="it-IT" sz="2400" b="1" dirty="0">
                <a:solidFill>
                  <a:srgbClr val="555C5A"/>
                </a:solidFill>
                <a:latin typeface="Garamond"/>
                <a:ea typeface="Garamond"/>
                <a:cs typeface="Garamond"/>
                <a:sym typeface="Garamond"/>
              </a:rPr>
              <a:t>Gli attori del dibattito pubblico</a:t>
            </a:r>
          </a:p>
        </p:txBody>
      </p:sp>
      <p:cxnSp>
        <p:nvCxnSpPr>
          <p:cNvPr id="74" name="Google Shape;74;p15"/>
          <p:cNvCxnSpPr>
            <a:cxnSpLocks/>
            <a:endCxn id="75" idx="1"/>
          </p:cNvCxnSpPr>
          <p:nvPr/>
        </p:nvCxnSpPr>
        <p:spPr>
          <a:xfrm>
            <a:off x="1503925" y="4830475"/>
            <a:ext cx="6535200" cy="0"/>
          </a:xfrm>
          <a:prstGeom prst="straightConnector1">
            <a:avLst/>
          </a:prstGeom>
          <a:noFill/>
          <a:ln w="9525" cap="flat" cmpd="sng">
            <a:solidFill>
              <a:srgbClr val="A2C617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76" name="Google Shape;76;p15"/>
          <p:cNvSpPr txBox="1"/>
          <p:nvPr/>
        </p:nvSpPr>
        <p:spPr>
          <a:xfrm>
            <a:off x="344425" y="1025977"/>
            <a:ext cx="7470048" cy="20890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171450" lvl="0" indent="-171450">
              <a:lnSpc>
                <a:spcPct val="150000"/>
              </a:lnSpc>
              <a:buFont typeface="Wingdings" pitchFamily="2" charset="2"/>
              <a:buChar char="§"/>
            </a:pPr>
            <a:r>
              <a:rPr lang="it-IT" sz="1200" b="1" dirty="0">
                <a:solidFill>
                  <a:schemeClr val="dk1"/>
                </a:solidFill>
                <a:latin typeface="Century Gothic" panose="020B0502020202020204" pitchFamily="34" charset="0"/>
                <a:ea typeface="Lato"/>
                <a:cs typeface="Lato"/>
                <a:sym typeface="Lato"/>
              </a:rPr>
              <a:t>Commissione nazionale per il dibattito pubblico</a:t>
            </a:r>
            <a:r>
              <a:rPr lang="it-IT" sz="1200" dirty="0">
                <a:solidFill>
                  <a:schemeClr val="dk1"/>
                </a:solidFill>
                <a:latin typeface="Century Gothic" panose="020B0502020202020204" pitchFamily="34" charset="0"/>
                <a:ea typeface="Lato"/>
                <a:cs typeface="Lato"/>
                <a:sym typeface="Lato"/>
              </a:rPr>
              <a:t>: presso MIMS Ministero delle infrastrutture e della mobilità sostenibile; 15 membri, 5 anni. Funzioni di monitoraggio, metodologia, garanzia.</a:t>
            </a:r>
          </a:p>
          <a:p>
            <a:pPr marL="171450" lvl="0" indent="-171450">
              <a:lnSpc>
                <a:spcPct val="150000"/>
              </a:lnSpc>
              <a:buFont typeface="Wingdings" pitchFamily="2" charset="2"/>
              <a:buChar char="§"/>
            </a:pPr>
            <a:r>
              <a:rPr lang="it-IT" sz="1200" b="1" dirty="0">
                <a:solidFill>
                  <a:schemeClr val="dk1"/>
                </a:solidFill>
                <a:latin typeface="Century Gothic" panose="020B0502020202020204" pitchFamily="34" charset="0"/>
                <a:ea typeface="Lato"/>
                <a:cs typeface="Lato"/>
                <a:sym typeface="Lato"/>
              </a:rPr>
              <a:t>Proponente dell’opera</a:t>
            </a:r>
            <a:r>
              <a:rPr lang="it-IT" sz="1200" dirty="0">
                <a:solidFill>
                  <a:schemeClr val="dk1"/>
                </a:solidFill>
                <a:latin typeface="Century Gothic" panose="020B0502020202020204" pitchFamily="34" charset="0"/>
                <a:ea typeface="Lato"/>
                <a:cs typeface="Lato"/>
                <a:sym typeface="Lato"/>
              </a:rPr>
              <a:t>: Comune di Padova</a:t>
            </a:r>
          </a:p>
          <a:p>
            <a:pPr marL="171450" lvl="0" indent="-171450">
              <a:lnSpc>
                <a:spcPct val="150000"/>
              </a:lnSpc>
              <a:buFont typeface="Wingdings" pitchFamily="2" charset="2"/>
              <a:buChar char="§"/>
            </a:pPr>
            <a:r>
              <a:rPr lang="it-IT" sz="1200" b="1" dirty="0">
                <a:solidFill>
                  <a:schemeClr val="dk1"/>
                </a:solidFill>
                <a:latin typeface="Century Gothic" panose="020B0502020202020204" pitchFamily="34" charset="0"/>
                <a:ea typeface="Lato"/>
                <a:cs typeface="Lato"/>
                <a:sym typeface="Lato"/>
              </a:rPr>
              <a:t>Referente di progetto per il dibattito pubblico</a:t>
            </a:r>
            <a:r>
              <a:rPr lang="it-IT" sz="1200" dirty="0">
                <a:solidFill>
                  <a:schemeClr val="dk1"/>
                </a:solidFill>
                <a:latin typeface="Century Gothic" panose="020B0502020202020204" pitchFamily="34" charset="0"/>
                <a:ea typeface="Lato"/>
                <a:cs typeface="Lato"/>
                <a:sym typeface="Lato"/>
              </a:rPr>
              <a:t>: nominato dal proponente dell’opera, si relazione con la Commissione nazionale </a:t>
            </a:r>
          </a:p>
          <a:p>
            <a:pPr marL="171450" lvl="0" indent="-171450">
              <a:lnSpc>
                <a:spcPct val="150000"/>
              </a:lnSpc>
              <a:buFont typeface="Wingdings" pitchFamily="2" charset="2"/>
              <a:buChar char="§"/>
            </a:pPr>
            <a:r>
              <a:rPr lang="it-IT" sz="1200" b="1" dirty="0">
                <a:solidFill>
                  <a:schemeClr val="dk1"/>
                </a:solidFill>
                <a:latin typeface="Century Gothic" panose="020B0502020202020204" pitchFamily="34" charset="0"/>
                <a:ea typeface="Lato"/>
                <a:cs typeface="Lato"/>
                <a:sym typeface="Lato"/>
              </a:rPr>
              <a:t>Coordinatore del dibattito pubblico</a:t>
            </a:r>
            <a:r>
              <a:rPr lang="it-IT" sz="1200" dirty="0">
                <a:solidFill>
                  <a:schemeClr val="dk1"/>
                </a:solidFill>
                <a:latin typeface="Century Gothic" panose="020B0502020202020204" pitchFamily="34" charset="0"/>
                <a:ea typeface="Lato"/>
                <a:cs typeface="Lato"/>
                <a:sym typeface="Lato"/>
              </a:rPr>
              <a:t>: soggetto terzo, non residente/domiciliato nella Provincia</a:t>
            </a:r>
          </a:p>
          <a:p>
            <a:pPr lvl="0">
              <a:lnSpc>
                <a:spcPct val="150000"/>
              </a:lnSpc>
            </a:pPr>
            <a:endParaRPr lang="it-IT" sz="1050" dirty="0">
              <a:solidFill>
                <a:schemeClr val="dk1"/>
              </a:solidFill>
              <a:latin typeface="Century Gothic" panose="020B0502020202020204" pitchFamily="34" charset="0"/>
              <a:ea typeface="Lato"/>
              <a:cs typeface="Lato"/>
              <a:sym typeface="Lato"/>
            </a:endParaRPr>
          </a:p>
        </p:txBody>
      </p:sp>
      <p:pic>
        <p:nvPicPr>
          <p:cNvPr id="11" name="Immagine 10" descr="Immagine che contiene testo&#10;&#10;Descrizione generata automaticamente">
            <a:extLst>
              <a:ext uri="{FF2B5EF4-FFF2-40B4-BE49-F238E27FC236}">
                <a16:creationId xmlns:a16="http://schemas.microsoft.com/office/drawing/2014/main" id="{9056CDF0-C063-F044-95BF-82621500D0A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14719" y="4361855"/>
            <a:ext cx="684959" cy="653270"/>
          </a:xfrm>
          <a:prstGeom prst="rect">
            <a:avLst/>
          </a:prstGeom>
        </p:spPr>
      </p:pic>
      <p:sp>
        <p:nvSpPr>
          <p:cNvPr id="8" name="CasellaDiTesto 7">
            <a:extLst>
              <a:ext uri="{FF2B5EF4-FFF2-40B4-BE49-F238E27FC236}">
                <a16:creationId xmlns:a16="http://schemas.microsoft.com/office/drawing/2014/main" id="{BF623395-9EB7-5A4E-8302-086DEF4D8B49}"/>
              </a:ext>
            </a:extLst>
          </p:cNvPr>
          <p:cNvSpPr txBox="1"/>
          <p:nvPr/>
        </p:nvSpPr>
        <p:spPr>
          <a:xfrm>
            <a:off x="924175" y="2691369"/>
            <a:ext cx="4572000" cy="116519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71450" lvl="5" indent="-171450">
              <a:lnSpc>
                <a:spcPct val="150000"/>
              </a:lnSpc>
              <a:buFont typeface="Wingdings" pitchFamily="2" charset="2"/>
              <a:buChar char="§"/>
            </a:pPr>
            <a:r>
              <a:rPr lang="it-IT" sz="1200" i="1" dirty="0">
                <a:solidFill>
                  <a:schemeClr val="dk1"/>
                </a:solidFill>
                <a:latin typeface="Century Gothic" panose="020B0502020202020204" pitchFamily="34" charset="0"/>
                <a:ea typeface="Lato"/>
                <a:cs typeface="Lato"/>
                <a:sym typeface="Lato"/>
              </a:rPr>
              <a:t>Progetta il dibattito pubblico</a:t>
            </a:r>
          </a:p>
          <a:p>
            <a:pPr marL="171450" lvl="5" indent="-171450">
              <a:lnSpc>
                <a:spcPct val="150000"/>
              </a:lnSpc>
              <a:buFont typeface="Wingdings" pitchFamily="2" charset="2"/>
              <a:buChar char="§"/>
            </a:pPr>
            <a:r>
              <a:rPr lang="it-IT" sz="1200" i="1" dirty="0">
                <a:solidFill>
                  <a:schemeClr val="dk1"/>
                </a:solidFill>
                <a:latin typeface="Century Gothic" panose="020B0502020202020204" pitchFamily="34" charset="0"/>
                <a:ea typeface="Lato"/>
                <a:cs typeface="Lato"/>
                <a:sym typeface="Lato"/>
              </a:rPr>
              <a:t>Favorisce confronto tra partecipanti</a:t>
            </a:r>
          </a:p>
          <a:p>
            <a:pPr marL="171450" lvl="5" indent="-171450">
              <a:lnSpc>
                <a:spcPct val="150000"/>
              </a:lnSpc>
              <a:buFont typeface="Wingdings" pitchFamily="2" charset="2"/>
              <a:buChar char="§"/>
            </a:pPr>
            <a:r>
              <a:rPr lang="it-IT" sz="1200" i="1" dirty="0">
                <a:solidFill>
                  <a:schemeClr val="dk1"/>
                </a:solidFill>
                <a:latin typeface="Century Gothic" panose="020B0502020202020204" pitchFamily="34" charset="0"/>
                <a:ea typeface="Lato"/>
                <a:cs typeface="Lato"/>
                <a:sym typeface="Lato"/>
              </a:rPr>
              <a:t>Definisce e attua il piano di comunicazione</a:t>
            </a:r>
          </a:p>
          <a:p>
            <a:pPr marL="171450" lvl="5" indent="-171450">
              <a:lnSpc>
                <a:spcPct val="150000"/>
              </a:lnSpc>
              <a:buFont typeface="Wingdings" pitchFamily="2" charset="2"/>
              <a:buChar char="§"/>
            </a:pPr>
            <a:r>
              <a:rPr lang="it-IT" sz="1200" i="1" dirty="0">
                <a:solidFill>
                  <a:schemeClr val="dk1"/>
                </a:solidFill>
                <a:latin typeface="Century Gothic" panose="020B0502020202020204" pitchFamily="34" charset="0"/>
                <a:ea typeface="Lato"/>
                <a:cs typeface="Lato"/>
                <a:sym typeface="Lato"/>
              </a:rPr>
              <a:t>Redige relazione conclusiva</a:t>
            </a:r>
            <a:endParaRPr lang="it-IT" sz="1400" i="1" dirty="0">
              <a:solidFill>
                <a:schemeClr val="dk1"/>
              </a:solidFill>
              <a:latin typeface="Century Gothic" panose="020B0502020202020204" pitchFamily="34" charset="0"/>
              <a:ea typeface="Lato"/>
              <a:cs typeface="Lato"/>
              <a:sym typeface="Lato"/>
            </a:endParaRPr>
          </a:p>
        </p:txBody>
      </p:sp>
      <p:sp>
        <p:nvSpPr>
          <p:cNvPr id="10" name="Google Shape;73;p15">
            <a:extLst>
              <a:ext uri="{FF2B5EF4-FFF2-40B4-BE49-F238E27FC236}">
                <a16:creationId xmlns:a16="http://schemas.microsoft.com/office/drawing/2014/main" id="{68D4BA6E-A081-1B46-9688-096F18D85E36}"/>
              </a:ext>
            </a:extLst>
          </p:cNvPr>
          <p:cNvSpPr txBox="1"/>
          <p:nvPr/>
        </p:nvSpPr>
        <p:spPr>
          <a:xfrm>
            <a:off x="344425" y="4645825"/>
            <a:ext cx="11595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2500" lnSpcReduction="1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800" dirty="0">
                <a:solidFill>
                  <a:srgbClr val="555C5A"/>
                </a:solidFill>
                <a:latin typeface="Lato"/>
                <a:ea typeface="Lato"/>
                <a:cs typeface="Lato"/>
                <a:sym typeface="Lato"/>
              </a:rPr>
              <a:t>Dibattito pubblico SIR2</a:t>
            </a:r>
            <a:endParaRPr sz="800" dirty="0">
              <a:solidFill>
                <a:srgbClr val="555C5A"/>
              </a:solidFill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700" b="1" i="1" dirty="0">
                <a:solidFill>
                  <a:srgbClr val="555C5A"/>
                </a:solidFill>
                <a:latin typeface="Lato"/>
                <a:ea typeface="Lato"/>
                <a:cs typeface="Lato"/>
                <a:sym typeface="Lato"/>
              </a:rPr>
              <a:t>Coordinamento del progetto</a:t>
            </a:r>
            <a:endParaRPr sz="700" b="1" i="1" dirty="0">
              <a:solidFill>
                <a:srgbClr val="555C5A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5"/>
          <p:cNvSpPr txBox="1"/>
          <p:nvPr/>
        </p:nvSpPr>
        <p:spPr>
          <a:xfrm>
            <a:off x="344425" y="156163"/>
            <a:ext cx="4632928" cy="553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lvl="0"/>
            <a:r>
              <a:rPr lang="it-IT" sz="2400" b="1" dirty="0">
                <a:solidFill>
                  <a:srgbClr val="555C5A"/>
                </a:solidFill>
                <a:latin typeface="Garamond"/>
                <a:ea typeface="Garamond"/>
                <a:cs typeface="Garamond"/>
                <a:sym typeface="Garamond"/>
              </a:rPr>
              <a:t>I materiali del dibattito pubblico</a:t>
            </a:r>
          </a:p>
        </p:txBody>
      </p:sp>
      <p:cxnSp>
        <p:nvCxnSpPr>
          <p:cNvPr id="74" name="Google Shape;74;p15"/>
          <p:cNvCxnSpPr>
            <a:cxnSpLocks/>
            <a:endCxn id="75" idx="1"/>
          </p:cNvCxnSpPr>
          <p:nvPr/>
        </p:nvCxnSpPr>
        <p:spPr>
          <a:xfrm>
            <a:off x="1503925" y="4830475"/>
            <a:ext cx="6535200" cy="0"/>
          </a:xfrm>
          <a:prstGeom prst="straightConnector1">
            <a:avLst/>
          </a:prstGeom>
          <a:noFill/>
          <a:ln w="9525" cap="flat" cmpd="sng">
            <a:solidFill>
              <a:srgbClr val="A2C617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76" name="Google Shape;76;p15"/>
          <p:cNvSpPr txBox="1"/>
          <p:nvPr/>
        </p:nvSpPr>
        <p:spPr>
          <a:xfrm>
            <a:off x="344425" y="710131"/>
            <a:ext cx="7870294" cy="43049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228600" lvl="0" indent="-228600">
              <a:lnSpc>
                <a:spcPct val="150000"/>
              </a:lnSpc>
              <a:buFont typeface="+mj-lt"/>
              <a:buAutoNum type="arabicPeriod"/>
            </a:pPr>
            <a:r>
              <a:rPr lang="it-IT" sz="1200" b="1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  <a:ea typeface="Lato"/>
                <a:cs typeface="Lato"/>
                <a:sym typeface="Lato"/>
              </a:rPr>
              <a:t>Dossier di progetto</a:t>
            </a:r>
          </a:p>
          <a:p>
            <a:pPr marL="846138" lvl="3" indent="-169863">
              <a:lnSpc>
                <a:spcPct val="150000"/>
              </a:lnSpc>
              <a:buFont typeface="Wingdings" pitchFamily="2" charset="2"/>
              <a:buChar char="§"/>
            </a:pPr>
            <a:r>
              <a:rPr lang="it-IT" sz="1200" dirty="0">
                <a:solidFill>
                  <a:schemeClr val="tx1"/>
                </a:solidFill>
                <a:latin typeface="Century Gothic" panose="020B0502020202020204" pitchFamily="34" charset="0"/>
                <a:ea typeface="Lato"/>
                <a:cs typeface="Lato"/>
                <a:sym typeface="Lato"/>
              </a:rPr>
              <a:t>In capo all’Ente, «scritto in linguaggio chiaro e comprensibile», contiene le informazioni sull’intervento. La sua pubblicazione dà avvio al dibattito pubblico</a:t>
            </a:r>
          </a:p>
          <a:p>
            <a:pPr marL="228600" lvl="0" indent="-228600">
              <a:lnSpc>
                <a:spcPct val="150000"/>
              </a:lnSpc>
              <a:buFont typeface="+mj-lt"/>
              <a:buAutoNum type="arabicPeriod"/>
            </a:pPr>
            <a:r>
              <a:rPr lang="it-IT" sz="1200" b="1" dirty="0">
                <a:solidFill>
                  <a:schemeClr val="tx1"/>
                </a:solidFill>
                <a:latin typeface="Century Gothic" panose="020B0502020202020204" pitchFamily="34" charset="0"/>
                <a:ea typeface="Lato"/>
                <a:cs typeface="Lato"/>
                <a:sym typeface="Lato"/>
              </a:rPr>
              <a:t>Documento di progetto del dibattito pubblico</a:t>
            </a:r>
          </a:p>
          <a:p>
            <a:pPr marL="846138" lvl="0" indent="-169863">
              <a:lnSpc>
                <a:spcPct val="150000"/>
              </a:lnSpc>
              <a:buFont typeface="Wingdings" pitchFamily="2" charset="2"/>
              <a:buChar char="§"/>
            </a:pPr>
            <a:r>
              <a:rPr lang="it-IT" sz="1200" dirty="0">
                <a:solidFill>
                  <a:schemeClr val="dk1"/>
                </a:solidFill>
                <a:latin typeface="Century Gothic" panose="020B0502020202020204" pitchFamily="34" charset="0"/>
                <a:ea typeface="Lato"/>
                <a:cs typeface="Lato"/>
                <a:sym typeface="Lato"/>
              </a:rPr>
              <a:t>In capo al Coordinatore del dibattito pubblico, stabilisce «i temi di discussione, il calendario degli incontri e le modalità di partecipazione e comunicazione al pubblico»</a:t>
            </a:r>
          </a:p>
          <a:p>
            <a:pPr marL="228600" lvl="0" indent="-228600">
              <a:lnSpc>
                <a:spcPct val="150000"/>
              </a:lnSpc>
              <a:buFont typeface="+mj-lt"/>
              <a:buAutoNum type="arabicPeriod" startAt="3"/>
            </a:pPr>
            <a:r>
              <a:rPr lang="it-IT" sz="1200" b="1" dirty="0">
                <a:solidFill>
                  <a:schemeClr val="dk1"/>
                </a:solidFill>
                <a:latin typeface="Century Gothic" panose="020B0502020202020204" pitchFamily="34" charset="0"/>
                <a:ea typeface="Lato"/>
                <a:cs typeface="Lato"/>
                <a:sym typeface="Lato"/>
              </a:rPr>
              <a:t>Relazione conclusiva del dibattito pubblico</a:t>
            </a:r>
          </a:p>
          <a:p>
            <a:pPr marL="846138" lvl="0" indent="-169863">
              <a:lnSpc>
                <a:spcPct val="150000"/>
              </a:lnSpc>
              <a:buFont typeface="Wingdings" pitchFamily="2" charset="2"/>
              <a:buChar char="§"/>
            </a:pPr>
            <a:r>
              <a:rPr lang="it-IT" sz="1200" dirty="0">
                <a:solidFill>
                  <a:schemeClr val="dk1"/>
                </a:solidFill>
                <a:latin typeface="Century Gothic" panose="020B0502020202020204" pitchFamily="34" charset="0"/>
                <a:ea typeface="Lato"/>
                <a:cs typeface="Lato"/>
                <a:sym typeface="Lato"/>
              </a:rPr>
              <a:t>In capo al Coordinatore del dibattito pubblico, contiene descrizione attività svolte, sintesi dei temi e delle proposte, descrizione delle questioni aperte o problematiche </a:t>
            </a:r>
            <a:r>
              <a:rPr lang="it-IT" sz="1200" i="1" dirty="0">
                <a:solidFill>
                  <a:schemeClr val="dk1"/>
                </a:solidFill>
                <a:latin typeface="Century Gothic" panose="020B0502020202020204" pitchFamily="34" charset="0"/>
                <a:ea typeface="Lato"/>
                <a:cs typeface="Lato"/>
                <a:sym typeface="Wingdings" pitchFamily="2" charset="2"/>
              </a:rPr>
              <a:t> di queste si chiede all’Ente di prendere posizione nel dossier conclusivo</a:t>
            </a:r>
            <a:r>
              <a:rPr lang="it-IT" sz="1200" b="1" i="1" dirty="0">
                <a:solidFill>
                  <a:schemeClr val="dk1"/>
                </a:solidFill>
                <a:latin typeface="Century Gothic" panose="020B0502020202020204" pitchFamily="34" charset="0"/>
                <a:ea typeface="Lato"/>
                <a:cs typeface="Lato"/>
                <a:sym typeface="Lato"/>
              </a:rPr>
              <a:t> </a:t>
            </a:r>
            <a:endParaRPr lang="it-IT" sz="1200" i="1" dirty="0">
              <a:solidFill>
                <a:schemeClr val="dk1"/>
              </a:solidFill>
              <a:latin typeface="Century Gothic" panose="020B0502020202020204" pitchFamily="34" charset="0"/>
              <a:ea typeface="Lato"/>
              <a:cs typeface="Lato"/>
              <a:sym typeface="Lato"/>
            </a:endParaRPr>
          </a:p>
          <a:p>
            <a:pPr marL="228600" lvl="0" indent="-228600">
              <a:lnSpc>
                <a:spcPct val="150000"/>
              </a:lnSpc>
              <a:buFont typeface="+mj-lt"/>
              <a:buAutoNum type="arabicPeriod" startAt="4"/>
            </a:pPr>
            <a:r>
              <a:rPr lang="it-IT" sz="1200" b="1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  <a:ea typeface="Lato"/>
                <a:cs typeface="Lato"/>
                <a:sym typeface="Lato"/>
              </a:rPr>
              <a:t>Dossier conclusivo</a:t>
            </a:r>
            <a:endParaRPr lang="it-IT" sz="1200" b="1" dirty="0">
              <a:solidFill>
                <a:schemeClr val="dk1"/>
              </a:solidFill>
              <a:latin typeface="Century Gothic" panose="020B0502020202020204" pitchFamily="34" charset="0"/>
              <a:ea typeface="Lato"/>
              <a:cs typeface="Lato"/>
              <a:sym typeface="Lato"/>
            </a:endParaRPr>
          </a:p>
          <a:p>
            <a:pPr marL="846138" lvl="0" indent="-169863">
              <a:lnSpc>
                <a:spcPct val="150000"/>
              </a:lnSpc>
              <a:buFont typeface="Wingdings" pitchFamily="2" charset="2"/>
              <a:buChar char="§"/>
            </a:pPr>
            <a:r>
              <a:rPr lang="it-IT" sz="1200" dirty="0">
                <a:solidFill>
                  <a:schemeClr val="dk1"/>
                </a:solidFill>
                <a:latin typeface="Century Gothic" panose="020B0502020202020204" pitchFamily="34" charset="0"/>
                <a:ea typeface="Lato"/>
                <a:cs typeface="Lato"/>
                <a:sym typeface="Lato"/>
              </a:rPr>
              <a:t>In capo all’Ente, conclude il dibattito pubblico. Contiene volontà di realizzazione dell’intervento ed eventuali modifiche da apportare al progetto e motivazione di non accoglimento di eventuali proposte</a:t>
            </a:r>
          </a:p>
          <a:p>
            <a:pPr lvl="0">
              <a:lnSpc>
                <a:spcPct val="150000"/>
              </a:lnSpc>
            </a:pPr>
            <a:endParaRPr lang="it-IT" sz="1050" dirty="0">
              <a:solidFill>
                <a:schemeClr val="dk1"/>
              </a:solidFill>
              <a:latin typeface="Century Gothic" panose="020B0502020202020204" pitchFamily="34" charset="0"/>
              <a:ea typeface="Lato"/>
              <a:cs typeface="Lato"/>
              <a:sym typeface="Lato"/>
            </a:endParaRPr>
          </a:p>
        </p:txBody>
      </p:sp>
      <p:pic>
        <p:nvPicPr>
          <p:cNvPr id="11" name="Immagine 10" descr="Immagine che contiene testo&#10;&#10;Descrizione generata automaticamente">
            <a:extLst>
              <a:ext uri="{FF2B5EF4-FFF2-40B4-BE49-F238E27FC236}">
                <a16:creationId xmlns:a16="http://schemas.microsoft.com/office/drawing/2014/main" id="{9056CDF0-C063-F044-95BF-82621500D0A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14719" y="4361855"/>
            <a:ext cx="684959" cy="653270"/>
          </a:xfrm>
          <a:prstGeom prst="rect">
            <a:avLst/>
          </a:prstGeom>
        </p:spPr>
      </p:pic>
      <p:sp>
        <p:nvSpPr>
          <p:cNvPr id="10" name="Google Shape;73;p15">
            <a:extLst>
              <a:ext uri="{FF2B5EF4-FFF2-40B4-BE49-F238E27FC236}">
                <a16:creationId xmlns:a16="http://schemas.microsoft.com/office/drawing/2014/main" id="{BF6188D2-4FE5-AA4D-AFFF-C76A88395173}"/>
              </a:ext>
            </a:extLst>
          </p:cNvPr>
          <p:cNvSpPr txBox="1"/>
          <p:nvPr/>
        </p:nvSpPr>
        <p:spPr>
          <a:xfrm>
            <a:off x="344425" y="4645825"/>
            <a:ext cx="11595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2500" lnSpcReduction="1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800" dirty="0">
                <a:solidFill>
                  <a:srgbClr val="555C5A"/>
                </a:solidFill>
                <a:latin typeface="Lato"/>
                <a:ea typeface="Lato"/>
                <a:cs typeface="Lato"/>
                <a:sym typeface="Lato"/>
              </a:rPr>
              <a:t>Dibattito pubblico SIR2</a:t>
            </a:r>
            <a:endParaRPr sz="800" dirty="0">
              <a:solidFill>
                <a:srgbClr val="555C5A"/>
              </a:solidFill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700" b="1" i="1" dirty="0">
                <a:solidFill>
                  <a:srgbClr val="555C5A"/>
                </a:solidFill>
                <a:latin typeface="Lato"/>
                <a:ea typeface="Lato"/>
                <a:cs typeface="Lato"/>
                <a:sym typeface="Lato"/>
              </a:rPr>
              <a:t>Coordinamento del progetto</a:t>
            </a:r>
            <a:endParaRPr sz="700" b="1" i="1" dirty="0">
              <a:solidFill>
                <a:srgbClr val="555C5A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  <p:extLst>
      <p:ext uri="{BB962C8B-B14F-4D97-AF65-F5344CB8AC3E}">
        <p14:creationId xmlns:p14="http://schemas.microsoft.com/office/powerpoint/2010/main" val="12059991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5"/>
          <p:cNvSpPr txBox="1"/>
          <p:nvPr/>
        </p:nvSpPr>
        <p:spPr>
          <a:xfrm>
            <a:off x="344425" y="156163"/>
            <a:ext cx="4632928" cy="553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lvl="0"/>
            <a:r>
              <a:rPr lang="it-IT" sz="2400" b="1" dirty="0">
                <a:solidFill>
                  <a:srgbClr val="555C5A"/>
                </a:solidFill>
                <a:latin typeface="Garamond"/>
                <a:ea typeface="Garamond"/>
                <a:cs typeface="Garamond"/>
                <a:sym typeface="Garamond"/>
              </a:rPr>
              <a:t>I tempi del dibattito pubblico</a:t>
            </a:r>
          </a:p>
        </p:txBody>
      </p:sp>
      <p:cxnSp>
        <p:nvCxnSpPr>
          <p:cNvPr id="74" name="Google Shape;74;p15"/>
          <p:cNvCxnSpPr>
            <a:cxnSpLocks/>
            <a:endCxn id="75" idx="1"/>
          </p:cNvCxnSpPr>
          <p:nvPr/>
        </p:nvCxnSpPr>
        <p:spPr>
          <a:xfrm>
            <a:off x="1503925" y="4830475"/>
            <a:ext cx="6535200" cy="0"/>
          </a:xfrm>
          <a:prstGeom prst="straightConnector1">
            <a:avLst/>
          </a:prstGeom>
          <a:noFill/>
          <a:ln w="9525" cap="flat" cmpd="sng">
            <a:solidFill>
              <a:srgbClr val="A2C617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11" name="Immagine 10" descr="Immagine che contiene testo&#10;&#10;Descrizione generata automaticamente">
            <a:extLst>
              <a:ext uri="{FF2B5EF4-FFF2-40B4-BE49-F238E27FC236}">
                <a16:creationId xmlns:a16="http://schemas.microsoft.com/office/drawing/2014/main" id="{9056CDF0-C063-F044-95BF-82621500D0A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14719" y="4361855"/>
            <a:ext cx="684959" cy="653270"/>
          </a:xfrm>
          <a:prstGeom prst="rect">
            <a:avLst/>
          </a:prstGeom>
        </p:spPr>
      </p:pic>
      <p:sp>
        <p:nvSpPr>
          <p:cNvPr id="10" name="Google Shape;73;p15">
            <a:extLst>
              <a:ext uri="{FF2B5EF4-FFF2-40B4-BE49-F238E27FC236}">
                <a16:creationId xmlns:a16="http://schemas.microsoft.com/office/drawing/2014/main" id="{BF6188D2-4FE5-AA4D-AFFF-C76A88395173}"/>
              </a:ext>
            </a:extLst>
          </p:cNvPr>
          <p:cNvSpPr txBox="1"/>
          <p:nvPr/>
        </p:nvSpPr>
        <p:spPr>
          <a:xfrm>
            <a:off x="344425" y="4645825"/>
            <a:ext cx="11595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2500" lnSpcReduction="1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800" dirty="0">
                <a:solidFill>
                  <a:srgbClr val="555C5A"/>
                </a:solidFill>
                <a:latin typeface="Lato"/>
                <a:ea typeface="Lato"/>
                <a:cs typeface="Lato"/>
                <a:sym typeface="Lato"/>
              </a:rPr>
              <a:t>Dibattito pubblico SIR2</a:t>
            </a:r>
            <a:endParaRPr sz="800" dirty="0">
              <a:solidFill>
                <a:srgbClr val="555C5A"/>
              </a:solidFill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700" b="1" i="1" dirty="0">
                <a:solidFill>
                  <a:srgbClr val="555C5A"/>
                </a:solidFill>
                <a:latin typeface="Lato"/>
                <a:ea typeface="Lato"/>
                <a:cs typeface="Lato"/>
                <a:sym typeface="Lato"/>
              </a:rPr>
              <a:t>Coordinamento del progetto</a:t>
            </a:r>
            <a:endParaRPr sz="700" b="1" i="1" dirty="0">
              <a:solidFill>
                <a:srgbClr val="555C5A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BD98D1A5-095E-4944-A322-DD0A6F1B3008}"/>
              </a:ext>
            </a:extLst>
          </p:cNvPr>
          <p:cNvSpPr txBox="1"/>
          <p:nvPr/>
        </p:nvSpPr>
        <p:spPr>
          <a:xfrm>
            <a:off x="344425" y="1093593"/>
            <a:ext cx="6513575" cy="23135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</a:pPr>
            <a:r>
              <a:rPr lang="it-IT" sz="1400" b="1" dirty="0">
                <a:solidFill>
                  <a:schemeClr val="dk1"/>
                </a:solidFill>
                <a:latin typeface="Century Gothic" panose="020B0502020202020204" pitchFamily="34" charset="0"/>
                <a:ea typeface="Lato"/>
                <a:cs typeface="Lato"/>
                <a:sym typeface="Lato"/>
              </a:rPr>
              <a:t>1 febbraio 2022: </a:t>
            </a:r>
            <a:r>
              <a:rPr lang="it-IT" sz="1400" dirty="0">
                <a:solidFill>
                  <a:schemeClr val="dk1"/>
                </a:solidFill>
                <a:latin typeface="Century Gothic" panose="020B0502020202020204" pitchFamily="34" charset="0"/>
                <a:ea typeface="Lato"/>
                <a:cs typeface="Lato"/>
                <a:sym typeface="Lato"/>
              </a:rPr>
              <a:t>pubblicazione Dossier di progetto e avvio del percorso</a:t>
            </a:r>
          </a:p>
          <a:p>
            <a:pPr lvl="0">
              <a:lnSpc>
                <a:spcPct val="150000"/>
              </a:lnSpc>
            </a:pPr>
            <a:r>
              <a:rPr lang="it-IT" sz="1400" b="1" dirty="0">
                <a:solidFill>
                  <a:schemeClr val="dk1"/>
                </a:solidFill>
                <a:latin typeface="Century Gothic" panose="020B0502020202020204" pitchFamily="34" charset="0"/>
                <a:ea typeface="Lato"/>
                <a:cs typeface="Lato"/>
                <a:sym typeface="Lato"/>
              </a:rPr>
              <a:t>Febbraio/marzo 2022</a:t>
            </a:r>
            <a:r>
              <a:rPr lang="it-IT" sz="1400" dirty="0">
                <a:solidFill>
                  <a:schemeClr val="dk1"/>
                </a:solidFill>
                <a:latin typeface="Century Gothic" panose="020B0502020202020204" pitchFamily="34" charset="0"/>
                <a:ea typeface="Lato"/>
                <a:cs typeface="Lato"/>
                <a:sym typeface="Lato"/>
              </a:rPr>
              <a:t>: incontri con la comunità</a:t>
            </a:r>
          </a:p>
          <a:p>
            <a:pPr lvl="0">
              <a:lnSpc>
                <a:spcPct val="150000"/>
              </a:lnSpc>
            </a:pPr>
            <a:r>
              <a:rPr lang="it-IT" b="1" dirty="0">
                <a:solidFill>
                  <a:schemeClr val="dk1"/>
                </a:solidFill>
                <a:latin typeface="Century Gothic" panose="020B0502020202020204" pitchFamily="34" charset="0"/>
                <a:ea typeface="Lato"/>
                <a:cs typeface="Lato"/>
                <a:sym typeface="Lato"/>
              </a:rPr>
              <a:t>Aprile 2022</a:t>
            </a:r>
            <a:r>
              <a:rPr lang="it-IT" dirty="0">
                <a:solidFill>
                  <a:schemeClr val="dk1"/>
                </a:solidFill>
                <a:latin typeface="Century Gothic" panose="020B0502020202020204" pitchFamily="34" charset="0"/>
                <a:ea typeface="Lato"/>
                <a:cs typeface="Lato"/>
                <a:sym typeface="Lato"/>
              </a:rPr>
              <a:t>: raccolta contributi della comunità</a:t>
            </a:r>
            <a:endParaRPr lang="it-IT" sz="1400" dirty="0">
              <a:solidFill>
                <a:schemeClr val="dk1"/>
              </a:solidFill>
              <a:latin typeface="Century Gothic" panose="020B0502020202020204" pitchFamily="34" charset="0"/>
              <a:ea typeface="Lato"/>
              <a:cs typeface="Lato"/>
              <a:sym typeface="Lato"/>
            </a:endParaRPr>
          </a:p>
          <a:p>
            <a:pPr lvl="0">
              <a:lnSpc>
                <a:spcPct val="150000"/>
              </a:lnSpc>
            </a:pPr>
            <a:r>
              <a:rPr lang="it-IT" sz="1400" b="1" dirty="0">
                <a:solidFill>
                  <a:schemeClr val="dk1"/>
                </a:solidFill>
                <a:latin typeface="Century Gothic" panose="020B0502020202020204" pitchFamily="34" charset="0"/>
                <a:ea typeface="Lato"/>
                <a:cs typeface="Lato"/>
                <a:sym typeface="Lato"/>
              </a:rPr>
              <a:t>1 maggio 2022: </a:t>
            </a:r>
            <a:r>
              <a:rPr lang="it-IT" sz="1400" dirty="0">
                <a:solidFill>
                  <a:schemeClr val="dk1"/>
                </a:solidFill>
                <a:latin typeface="Century Gothic" panose="020B0502020202020204" pitchFamily="34" charset="0"/>
                <a:ea typeface="Lato"/>
                <a:cs typeface="Lato"/>
                <a:sym typeface="Lato"/>
              </a:rPr>
              <a:t>chiusura della raccolta contributi e del dibattito pubblico</a:t>
            </a:r>
          </a:p>
          <a:p>
            <a:pPr lvl="0">
              <a:lnSpc>
                <a:spcPct val="150000"/>
              </a:lnSpc>
            </a:pPr>
            <a:r>
              <a:rPr lang="it-IT" sz="1400" b="1" dirty="0">
                <a:solidFill>
                  <a:schemeClr val="dk1"/>
                </a:solidFill>
                <a:latin typeface="Century Gothic" panose="020B0502020202020204" pitchFamily="34" charset="0"/>
                <a:ea typeface="Lato"/>
                <a:cs typeface="Lato"/>
                <a:sym typeface="Lato"/>
              </a:rPr>
              <a:t>Entro 1 mese </a:t>
            </a:r>
            <a:r>
              <a:rPr lang="it-IT" sz="1400" dirty="0">
                <a:solidFill>
                  <a:schemeClr val="dk1"/>
                </a:solidFill>
                <a:latin typeface="Century Gothic" panose="020B0502020202020204" pitchFamily="34" charset="0"/>
                <a:ea typeface="Lato"/>
                <a:cs typeface="Lato"/>
                <a:sym typeface="Lato"/>
              </a:rPr>
              <a:t>dalla chiusura: redazione della </a:t>
            </a:r>
            <a:r>
              <a:rPr lang="it-IT" sz="1400" b="1" dirty="0">
                <a:solidFill>
                  <a:schemeClr val="dk1"/>
                </a:solidFill>
                <a:latin typeface="Century Gothic" panose="020B0502020202020204" pitchFamily="34" charset="0"/>
                <a:ea typeface="Lato"/>
                <a:cs typeface="Lato"/>
                <a:sym typeface="Lato"/>
              </a:rPr>
              <a:t>Relazione conclusiva</a:t>
            </a:r>
          </a:p>
          <a:p>
            <a:pPr lvl="0">
              <a:lnSpc>
                <a:spcPct val="150000"/>
              </a:lnSpc>
            </a:pPr>
            <a:r>
              <a:rPr lang="it-IT" sz="1400" b="1" dirty="0">
                <a:solidFill>
                  <a:schemeClr val="dk1"/>
                </a:solidFill>
                <a:latin typeface="Century Gothic" panose="020B0502020202020204" pitchFamily="34" charset="0"/>
                <a:ea typeface="Lato"/>
                <a:cs typeface="Lato"/>
                <a:sym typeface="Lato"/>
              </a:rPr>
              <a:t>Entro 2 mesi </a:t>
            </a:r>
            <a:r>
              <a:rPr lang="it-IT" sz="1400" dirty="0">
                <a:solidFill>
                  <a:schemeClr val="dk1"/>
                </a:solidFill>
                <a:latin typeface="Century Gothic" panose="020B0502020202020204" pitchFamily="34" charset="0"/>
                <a:ea typeface="Lato"/>
                <a:cs typeface="Lato"/>
                <a:sym typeface="Lato"/>
              </a:rPr>
              <a:t>dalla Relazione: presentazione </a:t>
            </a:r>
            <a:r>
              <a:rPr lang="it-IT" sz="1400" b="1" dirty="0">
                <a:solidFill>
                  <a:schemeClr val="dk1"/>
                </a:solidFill>
                <a:latin typeface="Century Gothic" panose="020B0502020202020204" pitchFamily="34" charset="0"/>
                <a:ea typeface="Lato"/>
                <a:cs typeface="Lato"/>
                <a:sym typeface="Lato"/>
              </a:rPr>
              <a:t>Dossier conclusivo</a:t>
            </a:r>
          </a:p>
          <a:p>
            <a:pPr lvl="0">
              <a:lnSpc>
                <a:spcPct val="150000"/>
              </a:lnSpc>
            </a:pPr>
            <a:endParaRPr lang="it-IT" sz="1400" dirty="0">
              <a:solidFill>
                <a:schemeClr val="dk1"/>
              </a:solidFill>
              <a:latin typeface="Century Gothic" panose="020B0502020202020204" pitchFamily="34" charset="0"/>
              <a:ea typeface="Lato"/>
              <a:cs typeface="Lato"/>
              <a:sym typeface="Lato"/>
            </a:endParaRPr>
          </a:p>
        </p:txBody>
      </p:sp>
    </p:spTree>
    <p:extLst>
      <p:ext uri="{BB962C8B-B14F-4D97-AF65-F5344CB8AC3E}">
        <p14:creationId xmlns:p14="http://schemas.microsoft.com/office/powerpoint/2010/main" val="366020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5"/>
          <p:cNvSpPr txBox="1"/>
          <p:nvPr/>
        </p:nvSpPr>
        <p:spPr>
          <a:xfrm>
            <a:off x="344425" y="313024"/>
            <a:ext cx="5500194" cy="553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lvl="0"/>
            <a:r>
              <a:rPr lang="it-IT" sz="2400" b="1" dirty="0">
                <a:solidFill>
                  <a:srgbClr val="555C5A"/>
                </a:solidFill>
                <a:latin typeface="Garamond"/>
                <a:ea typeface="Garamond"/>
                <a:cs typeface="Garamond"/>
                <a:sym typeface="Garamond"/>
              </a:rPr>
              <a:t>La partecipazione al dibattito pubblico</a:t>
            </a:r>
          </a:p>
        </p:txBody>
      </p:sp>
      <p:cxnSp>
        <p:nvCxnSpPr>
          <p:cNvPr id="74" name="Google Shape;74;p15"/>
          <p:cNvCxnSpPr>
            <a:cxnSpLocks/>
            <a:endCxn id="75" idx="1"/>
          </p:cNvCxnSpPr>
          <p:nvPr/>
        </p:nvCxnSpPr>
        <p:spPr>
          <a:xfrm>
            <a:off x="1503925" y="4830475"/>
            <a:ext cx="6535200" cy="0"/>
          </a:xfrm>
          <a:prstGeom prst="straightConnector1">
            <a:avLst/>
          </a:prstGeom>
          <a:noFill/>
          <a:ln w="9525" cap="flat" cmpd="sng">
            <a:solidFill>
              <a:srgbClr val="A2C617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76" name="Google Shape;76;p15"/>
          <p:cNvSpPr txBox="1"/>
          <p:nvPr/>
        </p:nvSpPr>
        <p:spPr>
          <a:xfrm>
            <a:off x="344425" y="866992"/>
            <a:ext cx="8290528" cy="410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lvl="0">
              <a:lnSpc>
                <a:spcPct val="150000"/>
              </a:lnSpc>
            </a:pPr>
            <a:r>
              <a:rPr lang="it-IT" dirty="0">
                <a:solidFill>
                  <a:schemeClr val="dk1"/>
                </a:solidFill>
                <a:latin typeface="Century Gothic" panose="020B0502020202020204" pitchFamily="34" charset="0"/>
                <a:ea typeface="Lato"/>
                <a:cs typeface="Lato"/>
                <a:sym typeface="Lato"/>
              </a:rPr>
              <a:t>Tre dimensioni di coinvolgimento della comunità locale:</a:t>
            </a:r>
          </a:p>
          <a:p>
            <a:pPr marL="171450" lvl="0" indent="-171450">
              <a:lnSpc>
                <a:spcPct val="150000"/>
              </a:lnSpc>
              <a:buFont typeface="Wingdings" pitchFamily="2" charset="2"/>
              <a:buChar char="§"/>
            </a:pPr>
            <a:r>
              <a:rPr lang="it-IT" b="1" dirty="0">
                <a:solidFill>
                  <a:schemeClr val="dk1"/>
                </a:solidFill>
                <a:latin typeface="Century Gothic" panose="020B0502020202020204" pitchFamily="34" charset="0"/>
                <a:ea typeface="Lato"/>
                <a:cs typeface="Lato"/>
                <a:sym typeface="Lato"/>
              </a:rPr>
              <a:t>Coinvolgimento orizzontale</a:t>
            </a:r>
            <a:r>
              <a:rPr lang="it-IT" dirty="0">
                <a:solidFill>
                  <a:schemeClr val="dk1"/>
                </a:solidFill>
                <a:latin typeface="Century Gothic" panose="020B0502020202020204" pitchFamily="34" charset="0"/>
                <a:ea typeface="Lato"/>
                <a:cs typeface="Lato"/>
                <a:sym typeface="Lato"/>
              </a:rPr>
              <a:t>: incontri su base territoriale per affrontare i nodi del percorso </a:t>
            </a:r>
          </a:p>
          <a:p>
            <a:pPr marL="171450" lvl="0" indent="-171450">
              <a:lnSpc>
                <a:spcPct val="150000"/>
              </a:lnSpc>
              <a:buFont typeface="Wingdings" pitchFamily="2" charset="2"/>
              <a:buChar char="§"/>
            </a:pPr>
            <a:r>
              <a:rPr lang="it-IT" b="1" dirty="0">
                <a:solidFill>
                  <a:schemeClr val="dk1"/>
                </a:solidFill>
                <a:latin typeface="Century Gothic" panose="020B0502020202020204" pitchFamily="34" charset="0"/>
                <a:ea typeface="Lato"/>
                <a:cs typeface="Lato"/>
                <a:sym typeface="Lato"/>
              </a:rPr>
              <a:t>Coinvolgimento verticale</a:t>
            </a:r>
            <a:r>
              <a:rPr lang="it-IT" dirty="0">
                <a:solidFill>
                  <a:schemeClr val="dk1"/>
                </a:solidFill>
                <a:latin typeface="Century Gothic" panose="020B0502020202020204" pitchFamily="34" charset="0"/>
                <a:ea typeface="Lato"/>
                <a:cs typeface="Lato"/>
                <a:sym typeface="Lato"/>
              </a:rPr>
              <a:t>: tavoli tecnici mirati con portatori di interesse </a:t>
            </a:r>
          </a:p>
          <a:p>
            <a:pPr marL="977900" lvl="0" indent="-169863">
              <a:lnSpc>
                <a:spcPct val="150000"/>
              </a:lnSpc>
              <a:buFont typeface="Wingdings" pitchFamily="2" charset="2"/>
              <a:buChar char="§"/>
            </a:pPr>
            <a:r>
              <a:rPr lang="it-IT" sz="1200" dirty="0">
                <a:solidFill>
                  <a:schemeClr val="dk1"/>
                </a:solidFill>
                <a:latin typeface="Century Gothic" panose="020B0502020202020204" pitchFamily="34" charset="0"/>
                <a:ea typeface="Lato"/>
                <a:cs typeface="Lato"/>
                <a:sym typeface="Lato"/>
              </a:rPr>
              <a:t>associazioni di categoria imprenditoriali e sindacali</a:t>
            </a:r>
          </a:p>
          <a:p>
            <a:pPr marL="977900" lvl="0" indent="-169863">
              <a:lnSpc>
                <a:spcPct val="150000"/>
              </a:lnSpc>
              <a:buFont typeface="Wingdings" pitchFamily="2" charset="2"/>
              <a:buChar char="§"/>
            </a:pPr>
            <a:r>
              <a:rPr lang="it-IT" sz="1200" dirty="0">
                <a:solidFill>
                  <a:schemeClr val="dk1"/>
                </a:solidFill>
                <a:latin typeface="Century Gothic" panose="020B0502020202020204" pitchFamily="34" charset="0"/>
                <a:ea typeface="Lato"/>
                <a:cs typeface="Lato"/>
                <a:sym typeface="Lato"/>
              </a:rPr>
              <a:t>associazioni di categoria commercio e artigianato</a:t>
            </a:r>
          </a:p>
          <a:p>
            <a:pPr marL="977900" lvl="0" indent="-169863">
              <a:lnSpc>
                <a:spcPct val="150000"/>
              </a:lnSpc>
              <a:buFont typeface="Wingdings" pitchFamily="2" charset="2"/>
              <a:buChar char="§"/>
            </a:pPr>
            <a:r>
              <a:rPr lang="it-IT" sz="1200" dirty="0">
                <a:solidFill>
                  <a:schemeClr val="dk1"/>
                </a:solidFill>
                <a:latin typeface="Century Gothic" panose="020B0502020202020204" pitchFamily="34" charset="0"/>
                <a:ea typeface="Lato"/>
                <a:cs typeface="Lato"/>
                <a:sym typeface="Lato"/>
              </a:rPr>
              <a:t>associazionismo ambientale</a:t>
            </a:r>
          </a:p>
          <a:p>
            <a:pPr marL="171450" lvl="0" indent="-171450">
              <a:lnSpc>
                <a:spcPct val="150000"/>
              </a:lnSpc>
              <a:buFont typeface="Wingdings" pitchFamily="2" charset="2"/>
              <a:buChar char="§"/>
            </a:pPr>
            <a:r>
              <a:rPr lang="it-IT" b="1" dirty="0">
                <a:solidFill>
                  <a:schemeClr val="dk1"/>
                </a:solidFill>
                <a:latin typeface="Century Gothic" panose="020B0502020202020204" pitchFamily="34" charset="0"/>
                <a:ea typeface="Lato"/>
                <a:cs typeface="Lato"/>
                <a:sym typeface="Lato"/>
              </a:rPr>
              <a:t>Coinvolgimento digitale</a:t>
            </a:r>
            <a:r>
              <a:rPr lang="it-IT" dirty="0">
                <a:solidFill>
                  <a:schemeClr val="dk1"/>
                </a:solidFill>
                <a:latin typeface="Century Gothic" panose="020B0502020202020204" pitchFamily="34" charset="0"/>
                <a:ea typeface="Lato"/>
                <a:cs typeface="Lato"/>
                <a:sym typeface="Lato"/>
              </a:rPr>
              <a:t>: sito web con funzioni sia informative sia di raccolta contributi</a:t>
            </a:r>
          </a:p>
          <a:p>
            <a:pPr marL="977900" lvl="0" indent="-169863">
              <a:lnSpc>
                <a:spcPct val="150000"/>
              </a:lnSpc>
              <a:buFont typeface="Wingdings" pitchFamily="2" charset="2"/>
              <a:buChar char="§"/>
            </a:pPr>
            <a:r>
              <a:rPr lang="it-IT" sz="1200" b="1" dirty="0">
                <a:solidFill>
                  <a:schemeClr val="dk1"/>
                </a:solidFill>
                <a:latin typeface="Century Gothic" panose="020B0502020202020204" pitchFamily="34" charset="0"/>
                <a:ea typeface="Lato"/>
                <a:cs typeface="Lato"/>
                <a:sym typeface="Lato"/>
              </a:rPr>
              <a:t>utilizzando il sito web </a:t>
            </a:r>
            <a:r>
              <a:rPr lang="it-IT" sz="1200" dirty="0">
                <a:solidFill>
                  <a:schemeClr val="dk1"/>
                </a:solidFill>
                <a:latin typeface="Century Gothic" panose="020B0502020202020204" pitchFamily="34" charset="0"/>
                <a:ea typeface="Lato"/>
                <a:cs typeface="Lato"/>
                <a:sym typeface="Lato"/>
                <a:hlinkClick r:id="rId3"/>
              </a:rPr>
              <a:t>www.dptrampadova.it</a:t>
            </a:r>
            <a:r>
              <a:rPr lang="it-IT" sz="1200" dirty="0">
                <a:solidFill>
                  <a:schemeClr val="dk1"/>
                </a:solidFill>
                <a:latin typeface="Century Gothic" panose="020B0502020202020204" pitchFamily="34" charset="0"/>
                <a:ea typeface="Lato"/>
                <a:cs typeface="Lato"/>
                <a:sym typeface="Lato"/>
              </a:rPr>
              <a:t> per presentare contributi o proposte tramite il </a:t>
            </a:r>
            <a:r>
              <a:rPr lang="it-IT" sz="1200" dirty="0" err="1">
                <a:solidFill>
                  <a:schemeClr val="dk1"/>
                </a:solidFill>
                <a:latin typeface="Century Gothic" panose="020B0502020202020204" pitchFamily="34" charset="0"/>
                <a:ea typeface="Lato"/>
                <a:cs typeface="Lato"/>
                <a:sym typeface="Lato"/>
              </a:rPr>
              <a:t>form</a:t>
            </a:r>
            <a:endParaRPr lang="it-IT" sz="1200" dirty="0">
              <a:solidFill>
                <a:schemeClr val="dk1"/>
              </a:solidFill>
              <a:latin typeface="Century Gothic" panose="020B0502020202020204" pitchFamily="34" charset="0"/>
              <a:ea typeface="Lato"/>
              <a:cs typeface="Lato"/>
              <a:sym typeface="Lato"/>
            </a:endParaRPr>
          </a:p>
          <a:p>
            <a:pPr marL="977900" indent="-169863">
              <a:lnSpc>
                <a:spcPct val="150000"/>
              </a:lnSpc>
              <a:buFont typeface="Wingdings" pitchFamily="2" charset="2"/>
              <a:buChar char="§"/>
            </a:pPr>
            <a:r>
              <a:rPr lang="it-IT" sz="1200" b="1" dirty="0">
                <a:solidFill>
                  <a:schemeClr val="dk1"/>
                </a:solidFill>
                <a:latin typeface="Century Gothic" panose="020B0502020202020204" pitchFamily="34" charset="0"/>
                <a:ea typeface="Lato"/>
                <a:cs typeface="Lato"/>
                <a:sym typeface="Lato"/>
              </a:rPr>
              <a:t>utilizzando email </a:t>
            </a:r>
            <a:r>
              <a:rPr lang="it-IT" sz="1200" dirty="0">
                <a:solidFill>
                  <a:schemeClr val="dk1"/>
                </a:solidFill>
                <a:latin typeface="Century Gothic" panose="020B0502020202020204" pitchFamily="34" charset="0"/>
                <a:ea typeface="Lato"/>
                <a:cs typeface="Lato"/>
                <a:sym typeface="Lato"/>
                <a:hlinkClick r:id="rId4"/>
              </a:rPr>
              <a:t>coordinamento@dptrampadova.it</a:t>
            </a:r>
            <a:r>
              <a:rPr lang="it-IT" sz="1200" dirty="0">
                <a:solidFill>
                  <a:schemeClr val="dk1"/>
                </a:solidFill>
                <a:latin typeface="Century Gothic" panose="020B0502020202020204" pitchFamily="34" charset="0"/>
                <a:ea typeface="Lato"/>
                <a:cs typeface="Lato"/>
                <a:sym typeface="Lato"/>
              </a:rPr>
              <a:t> per richieste di approfondimento o condividere contributi in forma di documento</a:t>
            </a:r>
          </a:p>
          <a:p>
            <a:pPr marL="808037">
              <a:lnSpc>
                <a:spcPct val="150000"/>
              </a:lnSpc>
            </a:pPr>
            <a:endParaRPr lang="it-IT" b="1" dirty="0">
              <a:solidFill>
                <a:schemeClr val="dk1"/>
              </a:solidFill>
              <a:latin typeface="Century Gothic" panose="020B0502020202020204" pitchFamily="34" charset="0"/>
              <a:ea typeface="Lato"/>
              <a:cs typeface="Lato"/>
              <a:sym typeface="Lato"/>
            </a:endParaRPr>
          </a:p>
          <a:p>
            <a:pPr lvl="0">
              <a:lnSpc>
                <a:spcPct val="150000"/>
              </a:lnSpc>
            </a:pPr>
            <a:r>
              <a:rPr lang="it-IT" b="1" dirty="0">
                <a:solidFill>
                  <a:schemeClr val="dk1"/>
                </a:solidFill>
                <a:latin typeface="Century Gothic" panose="020B0502020202020204" pitchFamily="34" charset="0"/>
                <a:ea typeface="Lato"/>
                <a:cs typeface="Lato"/>
                <a:sym typeface="Lato"/>
              </a:rPr>
              <a:t>Attività di comunicazione </a:t>
            </a:r>
            <a:r>
              <a:rPr lang="it-IT" dirty="0">
                <a:solidFill>
                  <a:schemeClr val="dk1"/>
                </a:solidFill>
                <a:latin typeface="Century Gothic" panose="020B0502020202020204" pitchFamily="34" charset="0"/>
                <a:ea typeface="Lato"/>
                <a:cs typeface="Lato"/>
                <a:sym typeface="Lato"/>
              </a:rPr>
              <a:t>a supporto del dibattito pubblico</a:t>
            </a:r>
          </a:p>
          <a:p>
            <a:pPr lvl="0">
              <a:lnSpc>
                <a:spcPct val="150000"/>
              </a:lnSpc>
            </a:pPr>
            <a:r>
              <a:rPr lang="it-IT" dirty="0">
                <a:solidFill>
                  <a:schemeClr val="dk1"/>
                </a:solidFill>
                <a:latin typeface="Century Gothic" panose="020B0502020202020204" pitchFamily="34" charset="0"/>
                <a:ea typeface="Lato"/>
                <a:cs typeface="Lato"/>
                <a:sym typeface="Lato"/>
              </a:rPr>
              <a:t> </a:t>
            </a:r>
            <a:endParaRPr lang="it-IT" sz="1200" dirty="0">
              <a:solidFill>
                <a:schemeClr val="dk1"/>
              </a:solidFill>
              <a:latin typeface="Century Gothic" panose="020B0502020202020204" pitchFamily="34" charset="0"/>
              <a:ea typeface="Lato"/>
              <a:cs typeface="Lato"/>
              <a:sym typeface="Lato"/>
            </a:endParaRPr>
          </a:p>
        </p:txBody>
      </p:sp>
      <p:pic>
        <p:nvPicPr>
          <p:cNvPr id="7" name="Immagine 6" descr="Immagine che contiene testo&#10;&#10;Descrizione generata automaticamente">
            <a:extLst>
              <a:ext uri="{FF2B5EF4-FFF2-40B4-BE49-F238E27FC236}">
                <a16:creationId xmlns:a16="http://schemas.microsoft.com/office/drawing/2014/main" id="{C5840B43-D01C-6E47-A9ED-66A1A51487A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14719" y="4361855"/>
            <a:ext cx="684959" cy="653270"/>
          </a:xfrm>
          <a:prstGeom prst="rect">
            <a:avLst/>
          </a:prstGeom>
        </p:spPr>
      </p:pic>
      <p:sp>
        <p:nvSpPr>
          <p:cNvPr id="9" name="Google Shape;73;p15">
            <a:extLst>
              <a:ext uri="{FF2B5EF4-FFF2-40B4-BE49-F238E27FC236}">
                <a16:creationId xmlns:a16="http://schemas.microsoft.com/office/drawing/2014/main" id="{8AA4C9E5-8B52-3B47-B759-D8C1E4DE8C7E}"/>
              </a:ext>
            </a:extLst>
          </p:cNvPr>
          <p:cNvSpPr txBox="1"/>
          <p:nvPr/>
        </p:nvSpPr>
        <p:spPr>
          <a:xfrm>
            <a:off x="344425" y="4645825"/>
            <a:ext cx="11595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2500" lnSpcReduction="1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800" dirty="0">
                <a:solidFill>
                  <a:srgbClr val="555C5A"/>
                </a:solidFill>
                <a:latin typeface="Lato"/>
                <a:ea typeface="Lato"/>
                <a:cs typeface="Lato"/>
                <a:sym typeface="Lato"/>
              </a:rPr>
              <a:t>Dibattito pubblico SIR2</a:t>
            </a:r>
            <a:endParaRPr sz="800" dirty="0">
              <a:solidFill>
                <a:srgbClr val="555C5A"/>
              </a:solidFill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700" b="1" i="1" dirty="0">
                <a:solidFill>
                  <a:srgbClr val="555C5A"/>
                </a:solidFill>
                <a:latin typeface="Lato"/>
                <a:ea typeface="Lato"/>
                <a:cs typeface="Lato"/>
                <a:sym typeface="Lato"/>
              </a:rPr>
              <a:t>Coordinamento del progetto</a:t>
            </a:r>
            <a:endParaRPr sz="700" b="1" i="1" dirty="0">
              <a:solidFill>
                <a:srgbClr val="555C5A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  <p:extLst>
      <p:ext uri="{BB962C8B-B14F-4D97-AF65-F5344CB8AC3E}">
        <p14:creationId xmlns:p14="http://schemas.microsoft.com/office/powerpoint/2010/main" val="22709871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</a:schemeClr>
        </a:solidFill>
        <a:effectLst/>
      </p:bgPr>
    </p:bg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4"/>
          <p:cNvSpPr txBox="1"/>
          <p:nvPr/>
        </p:nvSpPr>
        <p:spPr>
          <a:xfrm>
            <a:off x="536310" y="1354751"/>
            <a:ext cx="5866800" cy="6155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it" sz="2800" b="1" i="0" u="none" strike="noStrike" kern="0" cap="none" spc="0" normalizeH="0" baseline="0" noProof="0" dirty="0">
                <a:ln>
                  <a:noFill/>
                </a:ln>
                <a:solidFill>
                  <a:srgbClr val="555C5A"/>
                </a:solidFill>
                <a:effectLst/>
                <a:uLnTx/>
                <a:uFillTx/>
                <a:latin typeface="Garamond"/>
                <a:ea typeface="Garamond"/>
                <a:cs typeface="Garamond"/>
                <a:sym typeface="Garamond"/>
              </a:rPr>
              <a:t>Attività, incontri, metodologia</a:t>
            </a:r>
            <a:endParaRPr kumimoji="0" sz="2800" b="1" i="0" u="none" strike="noStrike" kern="0" cap="none" spc="0" normalizeH="0" baseline="0" noProof="0" dirty="0">
              <a:ln>
                <a:noFill/>
              </a:ln>
              <a:solidFill>
                <a:srgbClr val="555C5A"/>
              </a:solidFill>
              <a:effectLst/>
              <a:uLnTx/>
              <a:uFillTx/>
              <a:latin typeface="Garamond"/>
              <a:ea typeface="Garamond"/>
              <a:cs typeface="Garamond"/>
              <a:sym typeface="Garamond"/>
            </a:endParaRPr>
          </a:p>
        </p:txBody>
      </p:sp>
      <p:cxnSp>
        <p:nvCxnSpPr>
          <p:cNvPr id="64" name="Google Shape;64;p14"/>
          <p:cNvCxnSpPr>
            <a:cxnSpLocks/>
          </p:cNvCxnSpPr>
          <p:nvPr/>
        </p:nvCxnSpPr>
        <p:spPr>
          <a:xfrm>
            <a:off x="-149250" y="2066575"/>
            <a:ext cx="5277431" cy="0"/>
          </a:xfrm>
          <a:prstGeom prst="straightConnector1">
            <a:avLst/>
          </a:prstGeom>
          <a:noFill/>
          <a:ln w="2857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66" name="Google Shape;66;p14"/>
          <p:cNvSpPr txBox="1"/>
          <p:nvPr/>
        </p:nvSpPr>
        <p:spPr>
          <a:xfrm>
            <a:off x="743700" y="2296225"/>
            <a:ext cx="5866800" cy="19081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it-IT" sz="16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 panose="020B0502020202020204" pitchFamily="34" charset="0"/>
                <a:ea typeface="Lato"/>
                <a:cs typeface="Lato"/>
                <a:sym typeface="Lato"/>
              </a:rPr>
              <a:t>L’attività di Dibattito Pubblico prevede la realizzazione di: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it-IT" sz="16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 panose="020B0502020202020204" pitchFamily="34" charset="0"/>
                <a:ea typeface="Lato"/>
                <a:cs typeface="Lato"/>
                <a:sym typeface="Lato"/>
              </a:rPr>
              <a:t>1 evento di presentazione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it-IT" sz="16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 panose="020B0502020202020204" pitchFamily="34" charset="0"/>
                <a:ea typeface="Lato"/>
                <a:cs typeface="Lato"/>
                <a:sym typeface="Lato"/>
              </a:rPr>
              <a:t>2 incontri pubblici nei Comuni di Rubano e Vigonza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Tx/>
              <a:buFont typeface="Wingdings" pitchFamily="2" charset="2"/>
              <a:buChar char="§"/>
              <a:tabLst/>
              <a:defRPr/>
            </a:pPr>
            <a:r>
              <a:rPr lang="it-IT" sz="1600" dirty="0">
                <a:solidFill>
                  <a:srgbClr val="FFFFFF"/>
                </a:solidFill>
                <a:latin typeface="Century Gothic" panose="020B0502020202020204" pitchFamily="34" charset="0"/>
                <a:ea typeface="Lato"/>
                <a:cs typeface="Lato"/>
                <a:sym typeface="Lato"/>
              </a:rPr>
              <a:t>4 incontri pubblici nel Comune di Padova</a:t>
            </a:r>
            <a:endParaRPr kumimoji="0" lang="it-IT" sz="16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Gothic" panose="020B0502020202020204" pitchFamily="34" charset="0"/>
              <a:ea typeface="Lato"/>
              <a:cs typeface="Lato"/>
              <a:sym typeface="Lato"/>
            </a:endParaRP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Tx/>
              <a:buFont typeface="Wingdings" pitchFamily="2" charset="2"/>
              <a:buChar char="§"/>
              <a:tabLst/>
              <a:defRPr/>
            </a:pPr>
            <a:r>
              <a:rPr lang="it-IT" sz="1600" dirty="0">
                <a:solidFill>
                  <a:srgbClr val="FFFFFF"/>
                </a:solidFill>
                <a:latin typeface="Century Gothic" panose="020B0502020202020204" pitchFamily="34" charset="0"/>
                <a:ea typeface="Lato"/>
                <a:cs typeface="Lato"/>
                <a:sym typeface="Lato"/>
              </a:rPr>
              <a:t>3 tavoli tecnici con portatori di interesse </a:t>
            </a:r>
            <a:endParaRPr kumimoji="0" lang="it-IT" sz="16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Gothic" panose="020B0502020202020204" pitchFamily="34" charset="0"/>
              <a:ea typeface="Lato"/>
              <a:cs typeface="Lato"/>
              <a:sym typeface="Lato"/>
            </a:endParaRP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Tx/>
              <a:buFont typeface="Wingdings" pitchFamily="2" charset="2"/>
              <a:buChar char="§"/>
              <a:tabLst/>
              <a:defRPr/>
            </a:pPr>
            <a:r>
              <a:rPr lang="it-IT" sz="1600" dirty="0">
                <a:solidFill>
                  <a:srgbClr val="FFFFFF"/>
                </a:solidFill>
                <a:latin typeface="Century Gothic" panose="020B0502020202020204" pitchFamily="34" charset="0"/>
                <a:ea typeface="Lato"/>
                <a:cs typeface="Lato"/>
                <a:sym typeface="Lato"/>
              </a:rPr>
              <a:t>p</a:t>
            </a:r>
            <a:r>
              <a:rPr kumimoji="0" lang="it-IT" sz="1600" b="0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 panose="020B0502020202020204" pitchFamily="34" charset="0"/>
                <a:ea typeface="Lato"/>
                <a:cs typeface="Lato"/>
                <a:sym typeface="Lato"/>
              </a:rPr>
              <a:t>redisposizione</a:t>
            </a:r>
            <a:r>
              <a:rPr kumimoji="0" lang="it-IT" sz="16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 panose="020B0502020202020204" pitchFamily="34" charset="0"/>
                <a:ea typeface="Lato"/>
                <a:cs typeface="Lato"/>
                <a:sym typeface="Lato"/>
              </a:rPr>
              <a:t> e gestione del sito web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Tx/>
              <a:buFont typeface="Arial"/>
              <a:buNone/>
              <a:tabLst/>
              <a:defRPr/>
            </a:pPr>
            <a:r>
              <a:rPr kumimoji="0" lang="it-IT" sz="16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 panose="020B0502020202020204" pitchFamily="34" charset="0"/>
                <a:ea typeface="Lato"/>
                <a:cs typeface="Lato"/>
                <a:sym typeface="Lato"/>
              </a:rPr>
              <a:t> </a:t>
            </a:r>
            <a:endParaRPr kumimoji="0" lang="it-IT" sz="12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Gothic" panose="020B0502020202020204" pitchFamily="34" charset="0"/>
              <a:ea typeface="Lato"/>
              <a:cs typeface="Lato"/>
              <a:sym typeface="Lato"/>
            </a:endParaRPr>
          </a:p>
        </p:txBody>
      </p:sp>
      <p:pic>
        <p:nvPicPr>
          <p:cNvPr id="7" name="Immagine 6" descr="Immagine che contiene testo&#10;&#10;Descrizione generata automaticamente">
            <a:extLst>
              <a:ext uri="{FF2B5EF4-FFF2-40B4-BE49-F238E27FC236}">
                <a16:creationId xmlns:a16="http://schemas.microsoft.com/office/drawing/2014/main" id="{80AE9C1D-BFEC-4146-9D94-BA2397B6210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75171" y="4306570"/>
            <a:ext cx="774700" cy="728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918883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5"/>
          <p:cNvSpPr txBox="1"/>
          <p:nvPr/>
        </p:nvSpPr>
        <p:spPr>
          <a:xfrm>
            <a:off x="344423" y="313024"/>
            <a:ext cx="7694699" cy="553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lvl="0"/>
            <a:r>
              <a:rPr lang="it-IT" sz="2400" b="1" dirty="0">
                <a:solidFill>
                  <a:srgbClr val="555C5A"/>
                </a:solidFill>
                <a:latin typeface="Garamond"/>
                <a:ea typeface="Garamond"/>
                <a:cs typeface="Garamond"/>
                <a:sym typeface="Garamond"/>
              </a:rPr>
              <a:t>Calendario delle attività</a:t>
            </a:r>
          </a:p>
        </p:txBody>
      </p:sp>
      <p:sp>
        <p:nvSpPr>
          <p:cNvPr id="73" name="Google Shape;73;p15"/>
          <p:cNvSpPr txBox="1"/>
          <p:nvPr/>
        </p:nvSpPr>
        <p:spPr>
          <a:xfrm>
            <a:off x="344425" y="4645825"/>
            <a:ext cx="11595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2500" lnSpcReduction="1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800" dirty="0">
                <a:solidFill>
                  <a:srgbClr val="555C5A"/>
                </a:solidFill>
                <a:latin typeface="Lato"/>
                <a:ea typeface="Lato"/>
                <a:cs typeface="Lato"/>
                <a:sym typeface="Lato"/>
              </a:rPr>
              <a:t>Documento di progetto</a:t>
            </a:r>
            <a:endParaRPr sz="800" dirty="0">
              <a:solidFill>
                <a:srgbClr val="555C5A"/>
              </a:solidFill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700" b="1" i="1" dirty="0">
                <a:solidFill>
                  <a:srgbClr val="555C5A"/>
                </a:solidFill>
                <a:latin typeface="Lato"/>
                <a:ea typeface="Lato"/>
                <a:cs typeface="Lato"/>
                <a:sym typeface="Lato"/>
              </a:rPr>
              <a:t>Dibattito Pubblico SIR2</a:t>
            </a:r>
            <a:endParaRPr sz="700" b="1" i="1" dirty="0">
              <a:solidFill>
                <a:srgbClr val="555C5A"/>
              </a:solidFill>
              <a:latin typeface="Lato"/>
              <a:ea typeface="Lato"/>
              <a:cs typeface="Lato"/>
              <a:sym typeface="Lato"/>
            </a:endParaRPr>
          </a:p>
        </p:txBody>
      </p:sp>
      <p:cxnSp>
        <p:nvCxnSpPr>
          <p:cNvPr id="74" name="Google Shape;74;p15"/>
          <p:cNvCxnSpPr>
            <a:stCxn id="73" idx="3"/>
            <a:endCxn id="75" idx="1"/>
          </p:cNvCxnSpPr>
          <p:nvPr/>
        </p:nvCxnSpPr>
        <p:spPr>
          <a:xfrm>
            <a:off x="1503925" y="4830475"/>
            <a:ext cx="6535200" cy="0"/>
          </a:xfrm>
          <a:prstGeom prst="straightConnector1">
            <a:avLst/>
          </a:prstGeom>
          <a:noFill/>
          <a:ln w="9525" cap="flat" cmpd="sng">
            <a:solidFill>
              <a:srgbClr val="A2C617"/>
            </a:solidFill>
            <a:prstDash val="solid"/>
            <a:round/>
            <a:headEnd type="none" w="med" len="med"/>
            <a:tailEnd type="none" w="med" len="med"/>
          </a:ln>
        </p:spPr>
      </p:cxnSp>
      <p:graphicFrame>
        <p:nvGraphicFramePr>
          <p:cNvPr id="3" name="Tabella 2">
            <a:extLst>
              <a:ext uri="{FF2B5EF4-FFF2-40B4-BE49-F238E27FC236}">
                <a16:creationId xmlns:a16="http://schemas.microsoft.com/office/drawing/2014/main" id="{CA933A72-D04B-0F4A-A3B6-05BD36147CB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83426114"/>
              </p:ext>
            </p:extLst>
          </p:nvPr>
        </p:nvGraphicFramePr>
        <p:xfrm>
          <a:off x="470640" y="1278146"/>
          <a:ext cx="7568482" cy="2771876"/>
        </p:xfrm>
        <a:graphic>
          <a:graphicData uri="http://schemas.openxmlformats.org/drawingml/2006/table">
            <a:tbl>
              <a:tblPr firstRow="1" firstCol="1" bandRow="1"/>
              <a:tblGrid>
                <a:gridCol w="2847595">
                  <a:extLst>
                    <a:ext uri="{9D8B030D-6E8A-4147-A177-3AD203B41FA5}">
                      <a16:colId xmlns:a16="http://schemas.microsoft.com/office/drawing/2014/main" val="1079647414"/>
                    </a:ext>
                  </a:extLst>
                </a:gridCol>
                <a:gridCol w="1819373">
                  <a:extLst>
                    <a:ext uri="{9D8B030D-6E8A-4147-A177-3AD203B41FA5}">
                      <a16:colId xmlns:a16="http://schemas.microsoft.com/office/drawing/2014/main" val="3576474751"/>
                    </a:ext>
                  </a:extLst>
                </a:gridCol>
                <a:gridCol w="2901514">
                  <a:extLst>
                    <a:ext uri="{9D8B030D-6E8A-4147-A177-3AD203B41FA5}">
                      <a16:colId xmlns:a16="http://schemas.microsoft.com/office/drawing/2014/main" val="3505821205"/>
                    </a:ext>
                  </a:extLst>
                </a:gridCol>
              </a:tblGrid>
              <a:tr h="267436">
                <a:tc>
                  <a:txBody>
                    <a:bodyPr/>
                    <a:lstStyle/>
                    <a:p>
                      <a:r>
                        <a:rPr lang="it-IT" sz="1200" b="1" dirty="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Evento</a:t>
                      </a:r>
                      <a:endParaRPr lang="it-IT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it-IT" sz="1200" b="1" dirty="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Data</a:t>
                      </a:r>
                      <a:endParaRPr lang="it-IT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it-IT" sz="1200" b="1" dirty="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Sede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240092225"/>
                  </a:ext>
                </a:extLst>
              </a:tr>
              <a:tr h="267436">
                <a:tc>
                  <a:txBody>
                    <a:bodyPr/>
                    <a:lstStyle/>
                    <a:p>
                      <a:r>
                        <a:rPr lang="it-IT" sz="1200" dirty="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Incontro pubblico Ponte di Brenta</a:t>
                      </a:r>
                      <a:endParaRPr lang="it-IT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it-IT" sz="1200" dirty="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23 febbraio, ore 18.00</a:t>
                      </a:r>
                      <a:endParaRPr lang="it-IT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it-IT" sz="1200" dirty="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Sala Teatro Don Leonati - Centro Parrocchiale Ponte di Brenta, Piazza Barbato, Ponte di Brenta 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308818586"/>
                  </a:ext>
                </a:extLst>
              </a:tr>
              <a:tr h="267436">
                <a:tc>
                  <a:txBody>
                    <a:bodyPr/>
                    <a:lstStyle/>
                    <a:p>
                      <a:r>
                        <a:rPr lang="it-IT" sz="1200" dirty="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Incontro pubblico Padova Est</a:t>
                      </a:r>
                      <a:endParaRPr lang="it-IT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it-IT" sz="1200" dirty="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 marzo, ore 18.00</a:t>
                      </a:r>
                      <a:endParaRPr lang="it-IT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it-IT" sz="1200" dirty="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Net Center, Via San Marco 11/C, Padova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094668836"/>
                  </a:ext>
                </a:extLst>
              </a:tr>
              <a:tr h="267436">
                <a:tc>
                  <a:txBody>
                    <a:bodyPr/>
                    <a:lstStyle/>
                    <a:p>
                      <a:r>
                        <a:rPr lang="it-IT" sz="1200" b="0" i="0" u="none" strike="noStrike" cap="none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  <a:sym typeface="Arial"/>
                        </a:rPr>
                        <a:t>Incontro pubblico Chiesanuova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it-IT" sz="1200" b="0" i="0" u="none" strike="noStrike" cap="none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  <a:sym typeface="Arial"/>
                        </a:rPr>
                        <a:t>9 marzo, ore 18.00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it-IT" sz="1200" dirty="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Cinema Esperia, Via Chiesanuova 90, Padova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678082787"/>
                  </a:ext>
                </a:extLst>
              </a:tr>
              <a:tr h="267436">
                <a:tc>
                  <a:txBody>
                    <a:bodyPr/>
                    <a:lstStyle/>
                    <a:p>
                      <a:r>
                        <a:rPr lang="it-IT" sz="1200" b="0" i="0" u="none" strike="noStrike" cap="none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  <a:sym typeface="Arial"/>
                        </a:rPr>
                        <a:t>Incontro pubblico Centro - Stanga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it-IT" sz="1200" b="0" i="0" u="none" strike="noStrike" cap="none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  <a:sym typeface="Arial"/>
                        </a:rPr>
                        <a:t>15 marzo, ore 18.00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it-IT" sz="1200" dirty="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Centro Culturale Altinate San Gaetano, Via Altinate 71, Padova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857342710"/>
                  </a:ext>
                </a:extLst>
              </a:tr>
              <a:tr h="267436">
                <a:tc>
                  <a:txBody>
                    <a:bodyPr/>
                    <a:lstStyle/>
                    <a:p>
                      <a:r>
                        <a:rPr lang="it-IT" sz="1200" dirty="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Incontro pubblico Vigonza</a:t>
                      </a:r>
                      <a:endParaRPr lang="it-IT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it-IT" sz="1200" dirty="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21 marzo, ore 20.45</a:t>
                      </a:r>
                      <a:endParaRPr lang="it-IT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Teatro Comunale Quirino de Giorgio, </a:t>
                      </a:r>
                      <a:r>
                        <a:rPr lang="it-IT" sz="1200" b="0" i="0" u="none" strike="noStrike" dirty="0">
                          <a:solidFill>
                            <a:srgbClr val="202124"/>
                          </a:solidFill>
                          <a:effectLst/>
                          <a:latin typeface="Century Gothic" panose="020B0502020202020204" pitchFamily="34" charset="0"/>
                        </a:rPr>
                        <a:t>Piazza Enrico Zanella 29, Vigonza </a:t>
                      </a:r>
                      <a:endParaRPr lang="it-IT" sz="1200" dirty="0"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63500" marR="63500" marT="63500" marB="635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071671827"/>
                  </a:ext>
                </a:extLst>
              </a:tr>
              <a:tr h="267436">
                <a:tc>
                  <a:txBody>
                    <a:bodyPr/>
                    <a:lstStyle/>
                    <a:p>
                      <a:r>
                        <a:rPr lang="it-IT" sz="1200" dirty="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Incontro pubblico Rubano</a:t>
                      </a:r>
                      <a:endParaRPr lang="it-IT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it-IT" sz="1200" dirty="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29 marzo, ore 18.00</a:t>
                      </a:r>
                      <a:endParaRPr lang="it-IT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it-IT" sz="1200" dirty="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Auditorium dell’Assunta, via Palù 2, Rubano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648873945"/>
                  </a:ext>
                </a:extLst>
              </a:tr>
            </a:tbl>
          </a:graphicData>
        </a:graphic>
      </p:graphicFrame>
      <p:pic>
        <p:nvPicPr>
          <p:cNvPr id="7" name="Immagine 6" descr="Immagine che contiene testo&#10;&#10;Descrizione generata automaticamente">
            <a:extLst>
              <a:ext uri="{FF2B5EF4-FFF2-40B4-BE49-F238E27FC236}">
                <a16:creationId xmlns:a16="http://schemas.microsoft.com/office/drawing/2014/main" id="{C3A50960-9E64-754D-BA6C-CFD63280B6A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14719" y="4361855"/>
            <a:ext cx="684959" cy="6532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9560"/>
      </p:ext>
    </p:extLst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1570</TotalTime>
  <Words>780</Words>
  <Application>Microsoft Macintosh PowerPoint</Application>
  <PresentationFormat>Presentazione su schermo (16:9)</PresentationFormat>
  <Paragraphs>106</Paragraphs>
  <Slides>10</Slides>
  <Notes>10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6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10</vt:i4>
      </vt:variant>
    </vt:vector>
  </HeadingPairs>
  <TitlesOfParts>
    <vt:vector size="17" baseType="lpstr">
      <vt:lpstr>Century Gothic</vt:lpstr>
      <vt:lpstr>Lato</vt:lpstr>
      <vt:lpstr>Calibri</vt:lpstr>
      <vt:lpstr>Arial</vt:lpstr>
      <vt:lpstr>Wingdings</vt:lpstr>
      <vt:lpstr>Garamond</vt:lpstr>
      <vt:lpstr>Simple Light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cp:lastModifiedBy>Giuseppe Rovatti</cp:lastModifiedBy>
  <cp:revision>13</cp:revision>
  <dcterms:modified xsi:type="dcterms:W3CDTF">2022-02-17T15:19:12Z</dcterms:modified>
</cp:coreProperties>
</file>